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webextensions/webextension1.xml" ContentType="application/vnd.ms-office.webextens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41"/>
  </p:notesMasterIdLst>
  <p:sldIdLst>
    <p:sldId id="256" r:id="rId2"/>
    <p:sldId id="257" r:id="rId3"/>
    <p:sldId id="269" r:id="rId4"/>
    <p:sldId id="259" r:id="rId5"/>
    <p:sldId id="268" r:id="rId6"/>
    <p:sldId id="270" r:id="rId7"/>
    <p:sldId id="271" r:id="rId8"/>
    <p:sldId id="260" r:id="rId9"/>
    <p:sldId id="272" r:id="rId10"/>
    <p:sldId id="261" r:id="rId11"/>
    <p:sldId id="273" r:id="rId12"/>
    <p:sldId id="264" r:id="rId13"/>
    <p:sldId id="262" r:id="rId14"/>
    <p:sldId id="274" r:id="rId15"/>
    <p:sldId id="275" r:id="rId16"/>
    <p:sldId id="277" r:id="rId17"/>
    <p:sldId id="278" r:id="rId18"/>
    <p:sldId id="279" r:id="rId19"/>
    <p:sldId id="280" r:id="rId20"/>
    <p:sldId id="281" r:id="rId21"/>
    <p:sldId id="282" r:id="rId22"/>
    <p:sldId id="283" r:id="rId23"/>
    <p:sldId id="304" r:id="rId24"/>
    <p:sldId id="284" r:id="rId25"/>
    <p:sldId id="285" r:id="rId26"/>
    <p:sldId id="286" r:id="rId27"/>
    <p:sldId id="287" r:id="rId28"/>
    <p:sldId id="303" r:id="rId29"/>
    <p:sldId id="289" r:id="rId30"/>
    <p:sldId id="302" r:id="rId31"/>
    <p:sldId id="266" r:id="rId32"/>
    <p:sldId id="292" r:id="rId33"/>
    <p:sldId id="293" r:id="rId34"/>
    <p:sldId id="294" r:id="rId35"/>
    <p:sldId id="295" r:id="rId36"/>
    <p:sldId id="297" r:id="rId37"/>
    <p:sldId id="299" r:id="rId38"/>
    <p:sldId id="267" r:id="rId39"/>
    <p:sldId id="30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59"/>
    <p:restoredTop sz="87587"/>
  </p:normalViewPr>
  <p:slideViewPr>
    <p:cSldViewPr snapToGrid="0" snapToObjects="1">
      <p:cViewPr>
        <p:scale>
          <a:sx n="50" d="100"/>
          <a:sy n="50" d="100"/>
        </p:scale>
        <p:origin x="144" y="9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69015-7350-8F49-86E0-4649A8656F86}"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30082329-C96E-9D4A-A231-B83B9BA707E9}">
      <dgm:prSet phldrT="[Text]" custT="1"/>
      <dgm:spPr/>
      <dgm:t>
        <a:bodyPr/>
        <a:lstStyle/>
        <a:p>
          <a:r>
            <a:rPr lang="en-US" sz="2000" b="1" dirty="0" smtClean="0">
              <a:solidFill>
                <a:schemeClr val="tx1"/>
              </a:solidFill>
            </a:rPr>
            <a:t>Support</a:t>
          </a:r>
          <a:r>
            <a:rPr lang="en-US" sz="2000" dirty="0" smtClean="0"/>
            <a:t> </a:t>
          </a:r>
          <a:r>
            <a:rPr lang="mr-IN" sz="1700" dirty="0" smtClean="0"/>
            <a:t>–</a:t>
          </a:r>
          <a:r>
            <a:rPr lang="en-US" sz="1700" dirty="0" smtClean="0"/>
            <a:t> muscles attach to bones and hold up the body. Without bones we would be a pile of soft tissues.</a:t>
          </a:r>
          <a:endParaRPr lang="en-US" sz="1700" dirty="0"/>
        </a:p>
      </dgm:t>
    </dgm:pt>
    <dgm:pt modelId="{67B0D048-AFD8-1347-93AA-331742AD5601}" type="parTrans" cxnId="{07F73DA0-7038-064F-A707-F628CFD11DC5}">
      <dgm:prSet/>
      <dgm:spPr/>
      <dgm:t>
        <a:bodyPr/>
        <a:lstStyle/>
        <a:p>
          <a:endParaRPr lang="en-US"/>
        </a:p>
      </dgm:t>
    </dgm:pt>
    <dgm:pt modelId="{4EF32D3B-2FE9-B040-9A19-445BC5809ACB}" type="sibTrans" cxnId="{07F73DA0-7038-064F-A707-F628CFD11DC5}">
      <dgm:prSet/>
      <dgm:spPr/>
      <dgm:t>
        <a:bodyPr/>
        <a:lstStyle/>
        <a:p>
          <a:endParaRPr lang="en-US"/>
        </a:p>
      </dgm:t>
    </dgm:pt>
    <dgm:pt modelId="{BC9C9AEF-C709-4B47-BFC3-731CAE400072}">
      <dgm:prSet custT="1"/>
      <dgm:spPr/>
      <dgm:t>
        <a:bodyPr/>
        <a:lstStyle/>
        <a:p>
          <a:r>
            <a:rPr lang="en-US" sz="2000" b="1" dirty="0" smtClean="0">
              <a:solidFill>
                <a:schemeClr val="tx1"/>
              </a:solidFill>
            </a:rPr>
            <a:t>Protection</a:t>
          </a:r>
          <a:r>
            <a:rPr lang="en-US" sz="1700" dirty="0" smtClean="0"/>
            <a:t> </a:t>
          </a:r>
          <a:r>
            <a:rPr lang="mr-IN" sz="1700" dirty="0" smtClean="0"/>
            <a:t>–</a:t>
          </a:r>
          <a:r>
            <a:rPr lang="en-US" sz="1700" dirty="0" smtClean="0"/>
            <a:t> protects soft tissues and organs within the body cavities</a:t>
          </a:r>
        </a:p>
      </dgm:t>
    </dgm:pt>
    <dgm:pt modelId="{36EDD3C2-7D31-3348-B793-E907D2DA2188}" type="parTrans" cxnId="{79552FF0-DEDC-B24F-BF16-F1AA472029A8}">
      <dgm:prSet/>
      <dgm:spPr/>
      <dgm:t>
        <a:bodyPr/>
        <a:lstStyle/>
        <a:p>
          <a:endParaRPr lang="en-US"/>
        </a:p>
      </dgm:t>
    </dgm:pt>
    <dgm:pt modelId="{BBB7A833-E30F-DD4E-AEB3-9E35E5285F23}" type="sibTrans" cxnId="{79552FF0-DEDC-B24F-BF16-F1AA472029A8}">
      <dgm:prSet/>
      <dgm:spPr/>
      <dgm:t>
        <a:bodyPr/>
        <a:lstStyle/>
        <a:p>
          <a:endParaRPr lang="en-US"/>
        </a:p>
      </dgm:t>
    </dgm:pt>
    <dgm:pt modelId="{D6D9647D-8202-9B45-9B41-E245D136E5D6}">
      <dgm:prSet/>
      <dgm:spPr/>
      <dgm:t>
        <a:bodyPr/>
        <a:lstStyle/>
        <a:p>
          <a:r>
            <a:rPr lang="en-US" b="1" dirty="0" smtClean="0">
              <a:solidFill>
                <a:schemeClr val="tx1"/>
              </a:solidFill>
            </a:rPr>
            <a:t>Movement</a:t>
          </a:r>
          <a:r>
            <a:rPr lang="en-US" dirty="0" smtClean="0">
              <a:solidFill>
                <a:schemeClr val="tx1"/>
              </a:solidFill>
            </a:rPr>
            <a:t> </a:t>
          </a:r>
          <a:r>
            <a:rPr lang="mr-IN" dirty="0" smtClean="0"/>
            <a:t>–</a:t>
          </a:r>
          <a:r>
            <a:rPr lang="en-US" dirty="0" smtClean="0"/>
            <a:t> muscles are anchored to bones and as they contract, pull on bones making the skeleton movable.</a:t>
          </a:r>
        </a:p>
      </dgm:t>
    </dgm:pt>
    <dgm:pt modelId="{115750C7-77E5-CD4B-8F2A-36724E343B57}" type="parTrans" cxnId="{99803F03-E849-1B4B-8F05-CD4A8499BE32}">
      <dgm:prSet/>
      <dgm:spPr/>
      <dgm:t>
        <a:bodyPr/>
        <a:lstStyle/>
        <a:p>
          <a:endParaRPr lang="en-US"/>
        </a:p>
      </dgm:t>
    </dgm:pt>
    <dgm:pt modelId="{3A5FE3A8-F4E2-C24D-BB95-4CC6DABF6CD8}" type="sibTrans" cxnId="{99803F03-E849-1B4B-8F05-CD4A8499BE32}">
      <dgm:prSet/>
      <dgm:spPr/>
      <dgm:t>
        <a:bodyPr/>
        <a:lstStyle/>
        <a:p>
          <a:endParaRPr lang="en-US"/>
        </a:p>
      </dgm:t>
    </dgm:pt>
    <dgm:pt modelId="{6AA1CE67-B1E2-8E4F-8D41-36B57E0DE036}">
      <dgm:prSet custT="1"/>
      <dgm:spPr/>
      <dgm:t>
        <a:bodyPr/>
        <a:lstStyle/>
        <a:p>
          <a:r>
            <a:rPr lang="en-US" sz="2000" b="1" dirty="0" smtClean="0">
              <a:solidFill>
                <a:schemeClr val="tx1"/>
              </a:solidFill>
            </a:rPr>
            <a:t>Storage</a:t>
          </a:r>
          <a:r>
            <a:rPr lang="en-US" sz="1700" dirty="0" smtClean="0">
              <a:solidFill>
                <a:schemeClr val="tx1"/>
              </a:solidFill>
            </a:rPr>
            <a:t> </a:t>
          </a:r>
          <a:r>
            <a:rPr lang="mr-IN" sz="1700" dirty="0" smtClean="0"/>
            <a:t>–</a:t>
          </a:r>
          <a:r>
            <a:rPr lang="en-US" sz="1700" dirty="0" smtClean="0"/>
            <a:t> bones maintain homeostasis of blood calcium, a vital substance required for normal nerve and muscle function. Calcium, blood cells. </a:t>
          </a:r>
        </a:p>
      </dgm:t>
    </dgm:pt>
    <dgm:pt modelId="{EB8C9EEA-3249-974B-909D-CED48373E3B4}" type="parTrans" cxnId="{470F9FF3-B21B-E64E-AEEB-58C6650F08B8}">
      <dgm:prSet/>
      <dgm:spPr/>
      <dgm:t>
        <a:bodyPr/>
        <a:lstStyle/>
        <a:p>
          <a:endParaRPr lang="en-US"/>
        </a:p>
      </dgm:t>
    </dgm:pt>
    <dgm:pt modelId="{33B86478-A48C-6142-9AFE-D15754EA265B}" type="sibTrans" cxnId="{470F9FF3-B21B-E64E-AEEB-58C6650F08B8}">
      <dgm:prSet/>
      <dgm:spPr/>
      <dgm:t>
        <a:bodyPr/>
        <a:lstStyle/>
        <a:p>
          <a:endParaRPr lang="en-US"/>
        </a:p>
      </dgm:t>
    </dgm:pt>
    <dgm:pt modelId="{1185ED10-B105-E543-8611-998E426DAAFD}">
      <dgm:prSet/>
      <dgm:spPr/>
      <dgm:t>
        <a:bodyPr/>
        <a:lstStyle/>
        <a:p>
          <a:r>
            <a:rPr lang="en-US" b="1" dirty="0" smtClean="0">
              <a:solidFill>
                <a:schemeClr val="tx1"/>
              </a:solidFill>
            </a:rPr>
            <a:t>Hematopoiesis</a:t>
          </a:r>
          <a:r>
            <a:rPr lang="en-US" dirty="0" smtClean="0"/>
            <a:t> </a:t>
          </a:r>
          <a:r>
            <a:rPr lang="mr-IN" dirty="0" smtClean="0"/>
            <a:t>–</a:t>
          </a:r>
          <a:r>
            <a:rPr lang="en-US" dirty="0" smtClean="0"/>
            <a:t> the process of blood cell formation in red bone marrow</a:t>
          </a:r>
        </a:p>
      </dgm:t>
    </dgm:pt>
    <dgm:pt modelId="{118BFE8B-27B1-4D4A-9C5F-F4606804CAD0}" type="parTrans" cxnId="{3DAC4714-C0D8-E54E-9E7D-A75169EF0E65}">
      <dgm:prSet/>
      <dgm:spPr/>
      <dgm:t>
        <a:bodyPr/>
        <a:lstStyle/>
        <a:p>
          <a:endParaRPr lang="en-US"/>
        </a:p>
      </dgm:t>
    </dgm:pt>
    <dgm:pt modelId="{2E4724DD-933D-734F-B689-CC4611E41C5B}" type="sibTrans" cxnId="{3DAC4714-C0D8-E54E-9E7D-A75169EF0E65}">
      <dgm:prSet/>
      <dgm:spPr/>
      <dgm:t>
        <a:bodyPr/>
        <a:lstStyle/>
        <a:p>
          <a:endParaRPr lang="en-US"/>
        </a:p>
      </dgm:t>
    </dgm:pt>
    <dgm:pt modelId="{D8684F61-7476-EA41-A11F-6A3926B5C6A0}" type="pres">
      <dgm:prSet presAssocID="{0DD69015-7350-8F49-86E0-4649A8656F86}" presName="diagram" presStyleCnt="0">
        <dgm:presLayoutVars>
          <dgm:dir/>
          <dgm:resizeHandles val="exact"/>
        </dgm:presLayoutVars>
      </dgm:prSet>
      <dgm:spPr/>
      <dgm:t>
        <a:bodyPr/>
        <a:lstStyle/>
        <a:p>
          <a:endParaRPr lang="en-US"/>
        </a:p>
      </dgm:t>
    </dgm:pt>
    <dgm:pt modelId="{465DC9D7-41BD-6140-B3E3-E24FF9AB17BE}" type="pres">
      <dgm:prSet presAssocID="{30082329-C96E-9D4A-A231-B83B9BA707E9}" presName="node" presStyleLbl="node1" presStyleIdx="0" presStyleCnt="5">
        <dgm:presLayoutVars>
          <dgm:bulletEnabled val="1"/>
        </dgm:presLayoutVars>
      </dgm:prSet>
      <dgm:spPr/>
      <dgm:t>
        <a:bodyPr/>
        <a:lstStyle/>
        <a:p>
          <a:endParaRPr lang="en-US"/>
        </a:p>
      </dgm:t>
    </dgm:pt>
    <dgm:pt modelId="{D77CB778-278D-904F-AC76-F2638A31245F}" type="pres">
      <dgm:prSet presAssocID="{4EF32D3B-2FE9-B040-9A19-445BC5809ACB}" presName="sibTrans" presStyleCnt="0"/>
      <dgm:spPr/>
    </dgm:pt>
    <dgm:pt modelId="{A77F6504-D4F1-9C4F-8D32-09ED1B621C20}" type="pres">
      <dgm:prSet presAssocID="{BC9C9AEF-C709-4B47-BFC3-731CAE400072}" presName="node" presStyleLbl="node1" presStyleIdx="1" presStyleCnt="5">
        <dgm:presLayoutVars>
          <dgm:bulletEnabled val="1"/>
        </dgm:presLayoutVars>
      </dgm:prSet>
      <dgm:spPr/>
      <dgm:t>
        <a:bodyPr/>
        <a:lstStyle/>
        <a:p>
          <a:endParaRPr lang="en-US"/>
        </a:p>
      </dgm:t>
    </dgm:pt>
    <dgm:pt modelId="{EE32C765-1CA5-4A45-9F52-764CBB14E189}" type="pres">
      <dgm:prSet presAssocID="{BBB7A833-E30F-DD4E-AEB3-9E35E5285F23}" presName="sibTrans" presStyleCnt="0"/>
      <dgm:spPr/>
    </dgm:pt>
    <dgm:pt modelId="{98306E43-51E4-9D4E-B7DC-35B3F9B93B4D}" type="pres">
      <dgm:prSet presAssocID="{D6D9647D-8202-9B45-9B41-E245D136E5D6}" presName="node" presStyleLbl="node1" presStyleIdx="2" presStyleCnt="5">
        <dgm:presLayoutVars>
          <dgm:bulletEnabled val="1"/>
        </dgm:presLayoutVars>
      </dgm:prSet>
      <dgm:spPr/>
      <dgm:t>
        <a:bodyPr/>
        <a:lstStyle/>
        <a:p>
          <a:endParaRPr lang="en-US"/>
        </a:p>
      </dgm:t>
    </dgm:pt>
    <dgm:pt modelId="{83015C70-BFE8-0E46-9D0A-EE64C7054D0E}" type="pres">
      <dgm:prSet presAssocID="{3A5FE3A8-F4E2-C24D-BB95-4CC6DABF6CD8}" presName="sibTrans" presStyleCnt="0"/>
      <dgm:spPr/>
    </dgm:pt>
    <dgm:pt modelId="{66FFE771-A9D7-9542-8A44-66852AAA2C4D}" type="pres">
      <dgm:prSet presAssocID="{6AA1CE67-B1E2-8E4F-8D41-36B57E0DE036}" presName="node" presStyleLbl="node1" presStyleIdx="3" presStyleCnt="5">
        <dgm:presLayoutVars>
          <dgm:bulletEnabled val="1"/>
        </dgm:presLayoutVars>
      </dgm:prSet>
      <dgm:spPr/>
      <dgm:t>
        <a:bodyPr/>
        <a:lstStyle/>
        <a:p>
          <a:endParaRPr lang="en-US"/>
        </a:p>
      </dgm:t>
    </dgm:pt>
    <dgm:pt modelId="{1E58BC79-46E6-E543-AD02-FF40638FBBF8}" type="pres">
      <dgm:prSet presAssocID="{33B86478-A48C-6142-9AFE-D15754EA265B}" presName="sibTrans" presStyleCnt="0"/>
      <dgm:spPr/>
    </dgm:pt>
    <dgm:pt modelId="{15F2849E-83FD-9243-BEA9-EFBB4A320FB0}" type="pres">
      <dgm:prSet presAssocID="{1185ED10-B105-E543-8611-998E426DAAFD}" presName="node" presStyleLbl="node1" presStyleIdx="4" presStyleCnt="5">
        <dgm:presLayoutVars>
          <dgm:bulletEnabled val="1"/>
        </dgm:presLayoutVars>
      </dgm:prSet>
      <dgm:spPr/>
      <dgm:t>
        <a:bodyPr/>
        <a:lstStyle/>
        <a:p>
          <a:endParaRPr lang="en-US"/>
        </a:p>
      </dgm:t>
    </dgm:pt>
  </dgm:ptLst>
  <dgm:cxnLst>
    <dgm:cxn modelId="{7546C2E3-9689-434B-B5FE-73E0D933267C}" type="presOf" srcId="{30082329-C96E-9D4A-A231-B83B9BA707E9}" destId="{465DC9D7-41BD-6140-B3E3-E24FF9AB17BE}" srcOrd="0" destOrd="0" presId="urn:microsoft.com/office/officeart/2005/8/layout/default"/>
    <dgm:cxn modelId="{095D8941-A98E-1447-A843-85F837432195}" type="presOf" srcId="{6AA1CE67-B1E2-8E4F-8D41-36B57E0DE036}" destId="{66FFE771-A9D7-9542-8A44-66852AAA2C4D}" srcOrd="0" destOrd="0" presId="urn:microsoft.com/office/officeart/2005/8/layout/default"/>
    <dgm:cxn modelId="{B3A3A95B-5FC2-9E40-B91D-9A8B303862DB}" type="presOf" srcId="{D6D9647D-8202-9B45-9B41-E245D136E5D6}" destId="{98306E43-51E4-9D4E-B7DC-35B3F9B93B4D}" srcOrd="0" destOrd="0" presId="urn:microsoft.com/office/officeart/2005/8/layout/default"/>
    <dgm:cxn modelId="{B4C5D536-EB3D-FE43-8815-8352BCAB49B3}" type="presOf" srcId="{BC9C9AEF-C709-4B47-BFC3-731CAE400072}" destId="{A77F6504-D4F1-9C4F-8D32-09ED1B621C20}" srcOrd="0" destOrd="0" presId="urn:microsoft.com/office/officeart/2005/8/layout/default"/>
    <dgm:cxn modelId="{470F9FF3-B21B-E64E-AEEB-58C6650F08B8}" srcId="{0DD69015-7350-8F49-86E0-4649A8656F86}" destId="{6AA1CE67-B1E2-8E4F-8D41-36B57E0DE036}" srcOrd="3" destOrd="0" parTransId="{EB8C9EEA-3249-974B-909D-CED48373E3B4}" sibTransId="{33B86478-A48C-6142-9AFE-D15754EA265B}"/>
    <dgm:cxn modelId="{07F73DA0-7038-064F-A707-F628CFD11DC5}" srcId="{0DD69015-7350-8F49-86E0-4649A8656F86}" destId="{30082329-C96E-9D4A-A231-B83B9BA707E9}" srcOrd="0" destOrd="0" parTransId="{67B0D048-AFD8-1347-93AA-331742AD5601}" sibTransId="{4EF32D3B-2FE9-B040-9A19-445BC5809ACB}"/>
    <dgm:cxn modelId="{99803F03-E849-1B4B-8F05-CD4A8499BE32}" srcId="{0DD69015-7350-8F49-86E0-4649A8656F86}" destId="{D6D9647D-8202-9B45-9B41-E245D136E5D6}" srcOrd="2" destOrd="0" parTransId="{115750C7-77E5-CD4B-8F2A-36724E343B57}" sibTransId="{3A5FE3A8-F4E2-C24D-BB95-4CC6DABF6CD8}"/>
    <dgm:cxn modelId="{F75E7234-75EE-AD46-B1F9-1BB8F72D2984}" type="presOf" srcId="{0DD69015-7350-8F49-86E0-4649A8656F86}" destId="{D8684F61-7476-EA41-A11F-6A3926B5C6A0}" srcOrd="0" destOrd="0" presId="urn:microsoft.com/office/officeart/2005/8/layout/default"/>
    <dgm:cxn modelId="{D9FFDF20-A246-3A48-84E3-27E452FED734}" type="presOf" srcId="{1185ED10-B105-E543-8611-998E426DAAFD}" destId="{15F2849E-83FD-9243-BEA9-EFBB4A320FB0}" srcOrd="0" destOrd="0" presId="urn:microsoft.com/office/officeart/2005/8/layout/default"/>
    <dgm:cxn modelId="{79552FF0-DEDC-B24F-BF16-F1AA472029A8}" srcId="{0DD69015-7350-8F49-86E0-4649A8656F86}" destId="{BC9C9AEF-C709-4B47-BFC3-731CAE400072}" srcOrd="1" destOrd="0" parTransId="{36EDD3C2-7D31-3348-B793-E907D2DA2188}" sibTransId="{BBB7A833-E30F-DD4E-AEB3-9E35E5285F23}"/>
    <dgm:cxn modelId="{3DAC4714-C0D8-E54E-9E7D-A75169EF0E65}" srcId="{0DD69015-7350-8F49-86E0-4649A8656F86}" destId="{1185ED10-B105-E543-8611-998E426DAAFD}" srcOrd="4" destOrd="0" parTransId="{118BFE8B-27B1-4D4A-9C5F-F4606804CAD0}" sibTransId="{2E4724DD-933D-734F-B689-CC4611E41C5B}"/>
    <dgm:cxn modelId="{4D7CA012-6045-C741-9AF3-5B4F74A7ED7A}" type="presParOf" srcId="{D8684F61-7476-EA41-A11F-6A3926B5C6A0}" destId="{465DC9D7-41BD-6140-B3E3-E24FF9AB17BE}" srcOrd="0" destOrd="0" presId="urn:microsoft.com/office/officeart/2005/8/layout/default"/>
    <dgm:cxn modelId="{E101233C-B179-0746-BE74-83F7B7296CFD}" type="presParOf" srcId="{D8684F61-7476-EA41-A11F-6A3926B5C6A0}" destId="{D77CB778-278D-904F-AC76-F2638A31245F}" srcOrd="1" destOrd="0" presId="urn:microsoft.com/office/officeart/2005/8/layout/default"/>
    <dgm:cxn modelId="{1B6ED9AE-B099-3442-BC28-F2B243F1D7A2}" type="presParOf" srcId="{D8684F61-7476-EA41-A11F-6A3926B5C6A0}" destId="{A77F6504-D4F1-9C4F-8D32-09ED1B621C20}" srcOrd="2" destOrd="0" presId="urn:microsoft.com/office/officeart/2005/8/layout/default"/>
    <dgm:cxn modelId="{71CD67A9-8EB8-454E-94FE-3E529FB4818E}" type="presParOf" srcId="{D8684F61-7476-EA41-A11F-6A3926B5C6A0}" destId="{EE32C765-1CA5-4A45-9F52-764CBB14E189}" srcOrd="3" destOrd="0" presId="urn:microsoft.com/office/officeart/2005/8/layout/default"/>
    <dgm:cxn modelId="{FF8157CC-7131-D14D-8651-486629A6DC7B}" type="presParOf" srcId="{D8684F61-7476-EA41-A11F-6A3926B5C6A0}" destId="{98306E43-51E4-9D4E-B7DC-35B3F9B93B4D}" srcOrd="4" destOrd="0" presId="urn:microsoft.com/office/officeart/2005/8/layout/default"/>
    <dgm:cxn modelId="{26AD18D3-D1BD-5A48-9203-DCADC43A0406}" type="presParOf" srcId="{D8684F61-7476-EA41-A11F-6A3926B5C6A0}" destId="{83015C70-BFE8-0E46-9D0A-EE64C7054D0E}" srcOrd="5" destOrd="0" presId="urn:microsoft.com/office/officeart/2005/8/layout/default"/>
    <dgm:cxn modelId="{9CF12846-6D1F-BD48-A464-886BA3D21A47}" type="presParOf" srcId="{D8684F61-7476-EA41-A11F-6A3926B5C6A0}" destId="{66FFE771-A9D7-9542-8A44-66852AAA2C4D}" srcOrd="6" destOrd="0" presId="urn:microsoft.com/office/officeart/2005/8/layout/default"/>
    <dgm:cxn modelId="{DB2AAB3E-A28E-474F-ADC6-84189195BB2C}" type="presParOf" srcId="{D8684F61-7476-EA41-A11F-6A3926B5C6A0}" destId="{1E58BC79-46E6-E543-AD02-FF40638FBBF8}" srcOrd="7" destOrd="0" presId="urn:microsoft.com/office/officeart/2005/8/layout/default"/>
    <dgm:cxn modelId="{6D60BA9D-934C-104F-99AA-A2AF1E95AD8F}" type="presParOf" srcId="{D8684F61-7476-EA41-A11F-6A3926B5C6A0}" destId="{15F2849E-83FD-9243-BEA9-EFBB4A320FB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DC9D7-41BD-6140-B3E3-E24FF9AB17BE}">
      <dsp:nvSpPr>
        <dsp:cNvPr id="0" name=""/>
        <dsp:cNvSpPr/>
      </dsp:nvSpPr>
      <dsp:spPr>
        <a:xfrm>
          <a:off x="1221978" y="2645"/>
          <a:ext cx="2706687" cy="1624012"/>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Support</a:t>
          </a:r>
          <a:r>
            <a:rPr lang="en-US" sz="2000" kern="1200" dirty="0" smtClean="0"/>
            <a:t> </a:t>
          </a:r>
          <a:r>
            <a:rPr lang="mr-IN" sz="1700" kern="1200" dirty="0" smtClean="0"/>
            <a:t>–</a:t>
          </a:r>
          <a:r>
            <a:rPr lang="en-US" sz="1700" kern="1200" dirty="0" smtClean="0"/>
            <a:t> muscles attach to bones and hold up the body. Without bones we would be a pile of soft tissues.</a:t>
          </a:r>
          <a:endParaRPr lang="en-US" sz="1700" kern="1200" dirty="0"/>
        </a:p>
      </dsp:txBody>
      <dsp:txXfrm>
        <a:off x="1221978" y="2645"/>
        <a:ext cx="2706687" cy="1624012"/>
      </dsp:txXfrm>
    </dsp:sp>
    <dsp:sp modelId="{A77F6504-D4F1-9C4F-8D32-09ED1B621C20}">
      <dsp:nvSpPr>
        <dsp:cNvPr id="0" name=""/>
        <dsp:cNvSpPr/>
      </dsp:nvSpPr>
      <dsp:spPr>
        <a:xfrm>
          <a:off x="4199334" y="2645"/>
          <a:ext cx="2706687" cy="1624012"/>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Protection</a:t>
          </a:r>
          <a:r>
            <a:rPr lang="en-US" sz="1700" kern="1200" dirty="0" smtClean="0"/>
            <a:t> </a:t>
          </a:r>
          <a:r>
            <a:rPr lang="mr-IN" sz="1700" kern="1200" dirty="0" smtClean="0"/>
            <a:t>–</a:t>
          </a:r>
          <a:r>
            <a:rPr lang="en-US" sz="1700" kern="1200" dirty="0" smtClean="0"/>
            <a:t> protects soft tissues and organs within the body cavities</a:t>
          </a:r>
        </a:p>
      </dsp:txBody>
      <dsp:txXfrm>
        <a:off x="4199334" y="2645"/>
        <a:ext cx="2706687" cy="1624012"/>
      </dsp:txXfrm>
    </dsp:sp>
    <dsp:sp modelId="{98306E43-51E4-9D4E-B7DC-35B3F9B93B4D}">
      <dsp:nvSpPr>
        <dsp:cNvPr id="0" name=""/>
        <dsp:cNvSpPr/>
      </dsp:nvSpPr>
      <dsp:spPr>
        <a:xfrm>
          <a:off x="1221978" y="1897327"/>
          <a:ext cx="2706687" cy="1624012"/>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Movement</a:t>
          </a:r>
          <a:r>
            <a:rPr lang="en-US" sz="2000" kern="1200" dirty="0" smtClean="0">
              <a:solidFill>
                <a:schemeClr val="tx1"/>
              </a:solidFill>
            </a:rPr>
            <a:t> </a:t>
          </a:r>
          <a:r>
            <a:rPr lang="mr-IN" sz="2000" kern="1200" dirty="0" smtClean="0"/>
            <a:t>–</a:t>
          </a:r>
          <a:r>
            <a:rPr lang="en-US" sz="2000" kern="1200" dirty="0" smtClean="0"/>
            <a:t> muscles are anchored to bones and as they contract, pull on bones making the skeleton movable.</a:t>
          </a:r>
        </a:p>
      </dsp:txBody>
      <dsp:txXfrm>
        <a:off x="1221978" y="1897327"/>
        <a:ext cx="2706687" cy="1624012"/>
      </dsp:txXfrm>
    </dsp:sp>
    <dsp:sp modelId="{66FFE771-A9D7-9542-8A44-66852AAA2C4D}">
      <dsp:nvSpPr>
        <dsp:cNvPr id="0" name=""/>
        <dsp:cNvSpPr/>
      </dsp:nvSpPr>
      <dsp:spPr>
        <a:xfrm>
          <a:off x="4199334" y="1897327"/>
          <a:ext cx="2706687" cy="1624012"/>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Storage</a:t>
          </a:r>
          <a:r>
            <a:rPr lang="en-US" sz="1700" kern="1200" dirty="0" smtClean="0">
              <a:solidFill>
                <a:schemeClr val="tx1"/>
              </a:solidFill>
            </a:rPr>
            <a:t> </a:t>
          </a:r>
          <a:r>
            <a:rPr lang="mr-IN" sz="1700" kern="1200" dirty="0" smtClean="0"/>
            <a:t>–</a:t>
          </a:r>
          <a:r>
            <a:rPr lang="en-US" sz="1700" kern="1200" dirty="0" smtClean="0"/>
            <a:t> bones maintain homeostasis of blood calcium, a vital substance required for normal nerve and muscle function. Calcium, blood cells. </a:t>
          </a:r>
        </a:p>
      </dsp:txBody>
      <dsp:txXfrm>
        <a:off x="4199334" y="1897327"/>
        <a:ext cx="2706687" cy="1624012"/>
      </dsp:txXfrm>
    </dsp:sp>
    <dsp:sp modelId="{15F2849E-83FD-9243-BEA9-EFBB4A320FB0}">
      <dsp:nvSpPr>
        <dsp:cNvPr id="0" name=""/>
        <dsp:cNvSpPr/>
      </dsp:nvSpPr>
      <dsp:spPr>
        <a:xfrm>
          <a:off x="2710656" y="3792008"/>
          <a:ext cx="2706687" cy="1624012"/>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Hematopoiesis</a:t>
          </a:r>
          <a:r>
            <a:rPr lang="en-US" sz="2000" kern="1200" dirty="0" smtClean="0"/>
            <a:t> </a:t>
          </a:r>
          <a:r>
            <a:rPr lang="mr-IN" sz="2000" kern="1200" dirty="0" smtClean="0"/>
            <a:t>–</a:t>
          </a:r>
          <a:r>
            <a:rPr lang="en-US" sz="2000" kern="1200" dirty="0" smtClean="0"/>
            <a:t> the process of blood cell formation in red bone marrow</a:t>
          </a:r>
        </a:p>
      </dsp:txBody>
      <dsp:txXfrm>
        <a:off x="2710656" y="3792008"/>
        <a:ext cx="2706687" cy="16240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3C925-C6B9-404D-B3A3-857861AE0616}" type="datetimeFigureOut">
              <a:rPr lang="en-US" smtClean="0"/>
              <a:t>11/19/17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9D0ED3-5B8D-CF4A-A844-A21E65202FC5}" type="slidenum">
              <a:rPr lang="en-US" smtClean="0"/>
              <a:t>‹#›</a:t>
            </a:fld>
            <a:endParaRPr lang="en-US"/>
          </a:p>
        </p:txBody>
      </p:sp>
    </p:spTree>
    <p:extLst>
      <p:ext uri="{BB962C8B-B14F-4D97-AF65-F5344CB8AC3E}">
        <p14:creationId xmlns:p14="http://schemas.microsoft.com/office/powerpoint/2010/main" val="133773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Calcitonin </a:t>
            </a:r>
            <a:r>
              <a:rPr lang="mr-IN" b="1" dirty="0" smtClean="0"/>
              <a:t>–</a:t>
            </a:r>
            <a:r>
              <a:rPr lang="en-US" b="1" dirty="0" smtClean="0"/>
              <a:t> </a:t>
            </a:r>
            <a:r>
              <a:rPr lang="en-US" dirty="0" smtClean="0"/>
              <a:t>released from Thyroid gland to increase calcium numbers in bone, decrease in blood.</a:t>
            </a:r>
          </a:p>
          <a:p>
            <a:pPr lvl="0"/>
            <a:r>
              <a:rPr lang="en-US" b="1" dirty="0" smtClean="0"/>
              <a:t>Parathyroid hormone </a:t>
            </a:r>
            <a:r>
              <a:rPr lang="mr-IN" b="1" dirty="0" smtClean="0"/>
              <a:t>–</a:t>
            </a:r>
            <a:r>
              <a:rPr lang="en-US" b="1" dirty="0" smtClean="0"/>
              <a:t> </a:t>
            </a:r>
            <a:r>
              <a:rPr lang="en-US" dirty="0" smtClean="0"/>
              <a:t>released from parathyroid glands and counterbalances effects of calcitonin by decreasing calcium in bone. (increases blood calcium)</a:t>
            </a:r>
            <a:endParaRPr lang="en-US" b="1" dirty="0" smtClean="0"/>
          </a:p>
          <a:p>
            <a:endParaRPr lang="en-US" dirty="0"/>
          </a:p>
        </p:txBody>
      </p:sp>
      <p:sp>
        <p:nvSpPr>
          <p:cNvPr id="4" name="Slide Number Placeholder 3"/>
          <p:cNvSpPr>
            <a:spLocks noGrp="1"/>
          </p:cNvSpPr>
          <p:nvPr>
            <p:ph type="sldNum" sz="quarter" idx="10"/>
          </p:nvPr>
        </p:nvSpPr>
        <p:spPr/>
        <p:txBody>
          <a:bodyPr/>
          <a:lstStyle/>
          <a:p>
            <a:fld id="{DB9D0ED3-5B8D-CF4A-A844-A21E65202FC5}" type="slidenum">
              <a:rPr lang="en-US" smtClean="0"/>
              <a:t>2</a:t>
            </a:fld>
            <a:endParaRPr lang="en-US"/>
          </a:p>
        </p:txBody>
      </p:sp>
    </p:spTree>
    <p:extLst>
      <p:ext uri="{BB962C8B-B14F-4D97-AF65-F5344CB8AC3E}">
        <p14:creationId xmlns:p14="http://schemas.microsoft.com/office/powerpoint/2010/main" val="1815621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5AB25A56-1CF1-6B4A-874A-0B05CC9CE30A}" type="slidenum">
              <a:rPr lang="en-GB" altLang="en-US" sz="1200">
                <a:solidFill>
                  <a:srgbClr val="000000"/>
                </a:solidFill>
              </a:rPr>
              <a:pPr/>
              <a:t>24</a:t>
            </a:fld>
            <a:endParaRPr lang="en-GB" altLang="en-US" sz="1200">
              <a:solidFill>
                <a:srgbClr val="000000"/>
              </a:solidFill>
            </a:endParaRPr>
          </a:p>
        </p:txBody>
      </p:sp>
      <p:sp>
        <p:nvSpPr>
          <p:cNvPr id="79875" name="Rectangle 1"/>
          <p:cNvSpPr>
            <a:spLocks noGrp="1" noRot="1" noChangeAspect="1" noChangeArrowheads="1" noTextEdit="1"/>
          </p:cNvSpPr>
          <p:nvPr>
            <p:ph type="sldImg"/>
          </p:nvPr>
        </p:nvSpPr>
        <p:spPr>
          <a:xfrm>
            <a:off x="381000" y="685800"/>
            <a:ext cx="6096000" cy="3429000"/>
          </a:xfrm>
          <a:ln/>
        </p:spPr>
      </p:sp>
      <p:sp>
        <p:nvSpPr>
          <p:cNvPr id="79876"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Figure 7-17: Twelve pairs of ribs, the sternum (breastbone), and the thoracic vertebrae from the thorax (bony cage).</a:t>
            </a:r>
          </a:p>
          <a:p>
            <a:pPr marL="171450" indent="-171450">
              <a:buFont typeface="Arial" charset="0"/>
              <a:buChar char="•"/>
            </a:pPr>
            <a:r>
              <a:rPr lang="en-US" altLang="en-US">
                <a:latin typeface="Arial" charset="0"/>
                <a:ea typeface="MS PGothic" charset="-128"/>
                <a:cs typeface="Arial" charset="0"/>
              </a:rPr>
              <a:t>Rib pairs 1 through 7 are attached to the sternum by costal cartilage (true ribs).</a:t>
            </a:r>
          </a:p>
          <a:p>
            <a:pPr marL="171450" indent="-171450">
              <a:buFont typeface="Arial" charset="0"/>
              <a:buChar char="•"/>
            </a:pPr>
            <a:r>
              <a:rPr lang="en-US" altLang="en-US">
                <a:latin typeface="Arial" charset="0"/>
                <a:ea typeface="MS PGothic" charset="-128"/>
                <a:cs typeface="Arial" charset="0"/>
              </a:rPr>
              <a:t>Rib pairs 8, 9, and 10 are attached to the cartilage of the seventh pair (false ribs).</a:t>
            </a:r>
          </a:p>
          <a:p>
            <a:pPr marL="171450" indent="-171450">
              <a:buFont typeface="Arial" charset="0"/>
              <a:buChar char="•"/>
            </a:pPr>
            <a:r>
              <a:rPr lang="en-US" altLang="en-US">
                <a:latin typeface="Arial" charset="0"/>
                <a:ea typeface="MS PGothic" charset="-128"/>
                <a:cs typeface="Arial" charset="0"/>
              </a:rPr>
              <a:t>Rib pairs 11 and 12 are not attached to any costal cartilage (floating ribs).</a:t>
            </a:r>
          </a:p>
        </p:txBody>
      </p:sp>
    </p:spTree>
    <p:extLst>
      <p:ext uri="{BB962C8B-B14F-4D97-AF65-F5344CB8AC3E}">
        <p14:creationId xmlns:p14="http://schemas.microsoft.com/office/powerpoint/2010/main" val="1263436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1B7DEAE0-7164-3B4F-B4A3-08BA7CF3A128}" type="slidenum">
              <a:rPr lang="en-GB" altLang="en-US" sz="1200">
                <a:solidFill>
                  <a:srgbClr val="000000"/>
                </a:solidFill>
              </a:rPr>
              <a:pPr/>
              <a:t>25</a:t>
            </a:fld>
            <a:endParaRPr lang="en-GB" altLang="en-US" sz="1200">
              <a:solidFill>
                <a:srgbClr val="000000"/>
              </a:solidFill>
            </a:endParaRPr>
          </a:p>
        </p:txBody>
      </p:sp>
      <p:sp>
        <p:nvSpPr>
          <p:cNvPr id="80899" name="Rectangle 1"/>
          <p:cNvSpPr>
            <a:spLocks noChangeArrowheads="1" noTextEdit="1"/>
          </p:cNvSpPr>
          <p:nvPr>
            <p:ph type="sldImg"/>
          </p:nvPr>
        </p:nvSpPr>
        <p:spPr>
          <a:xfrm>
            <a:off x="381000" y="685800"/>
            <a:ext cx="6096000" cy="3429000"/>
          </a:xfrm>
          <a:ln/>
        </p:spPr>
      </p:sp>
      <p:sp>
        <p:nvSpPr>
          <p:cNvPr id="80900"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Figure 7-18, </a:t>
            </a:r>
            <a:r>
              <a:rPr lang="en-US" altLang="en-US" b="1">
                <a:latin typeface="Arial" charset="0"/>
                <a:ea typeface="MS PGothic" charset="-128"/>
                <a:cs typeface="Arial" charset="0"/>
              </a:rPr>
              <a:t>A</a:t>
            </a:r>
            <a:r>
              <a:rPr lang="en-US" altLang="en-US">
                <a:latin typeface="Arial" charset="0"/>
                <a:ea typeface="MS PGothic" charset="-128"/>
                <a:cs typeface="Arial" charset="0"/>
              </a:rPr>
              <a:t> to </a:t>
            </a:r>
            <a:r>
              <a:rPr lang="en-US" altLang="en-US" b="1">
                <a:latin typeface="Arial" charset="0"/>
                <a:ea typeface="MS PGothic" charset="-128"/>
                <a:cs typeface="Arial" charset="0"/>
              </a:rPr>
              <a:t>C</a:t>
            </a:r>
            <a:r>
              <a:rPr lang="en-US" altLang="en-US">
                <a:latin typeface="Arial" charset="0"/>
                <a:ea typeface="MS PGothic" charset="-128"/>
                <a:cs typeface="Arial" charset="0"/>
              </a:rPr>
              <a:t>, shows the anterior view of the bones of the right arm, elbow, and forearm.</a:t>
            </a:r>
          </a:p>
          <a:p>
            <a:pPr marL="171450" indent="-171450">
              <a:buFont typeface="Arial" charset="0"/>
              <a:buChar char="•"/>
            </a:pPr>
            <a:r>
              <a:rPr lang="en-US" altLang="en-US">
                <a:latin typeface="Arial" charset="0"/>
                <a:ea typeface="MS PGothic" charset="-128"/>
                <a:cs typeface="Arial" charset="0"/>
              </a:rPr>
              <a:t>Of the 206 bones that form the skeleton, 126 are found in the appendicular skeleton.</a:t>
            </a:r>
          </a:p>
          <a:p>
            <a:pPr marL="171450" indent="-171450">
              <a:buFont typeface="Arial" charset="0"/>
              <a:buChar char="•"/>
            </a:pPr>
            <a:r>
              <a:rPr lang="en-US" altLang="en-US">
                <a:latin typeface="Arial" charset="0"/>
                <a:ea typeface="MS PGothic" charset="-128"/>
                <a:cs typeface="Arial" charset="0"/>
              </a:rPr>
              <a:t>The humerus is the long bone of the arm and the second longest bone in the body.</a:t>
            </a:r>
          </a:p>
          <a:p>
            <a:pPr marL="171450" indent="-171450">
              <a:buFont typeface="Arial" charset="0"/>
              <a:buChar char="•"/>
            </a:pPr>
            <a:r>
              <a:rPr lang="en-US" altLang="en-US">
                <a:latin typeface="Arial" charset="0"/>
                <a:ea typeface="MS PGothic" charset="-128"/>
                <a:cs typeface="Arial" charset="0"/>
              </a:rPr>
              <a:t>The bones of the forearm are the radius and the ulna.</a:t>
            </a:r>
          </a:p>
        </p:txBody>
      </p:sp>
    </p:spTree>
    <p:extLst>
      <p:ext uri="{BB962C8B-B14F-4D97-AF65-F5344CB8AC3E}">
        <p14:creationId xmlns:p14="http://schemas.microsoft.com/office/powerpoint/2010/main" val="144063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FF63E6F6-B6DE-714F-8D17-5E526527B988}" type="slidenum">
              <a:rPr lang="en-GB" altLang="en-US" sz="1200">
                <a:solidFill>
                  <a:srgbClr val="000000"/>
                </a:solidFill>
              </a:rPr>
              <a:pPr/>
              <a:t>26</a:t>
            </a:fld>
            <a:endParaRPr lang="en-GB" altLang="en-US" sz="1200">
              <a:solidFill>
                <a:srgbClr val="000000"/>
              </a:solidFill>
            </a:endParaRPr>
          </a:p>
        </p:txBody>
      </p:sp>
      <p:sp>
        <p:nvSpPr>
          <p:cNvPr id="81923" name="Rectangle 1"/>
          <p:cNvSpPr>
            <a:spLocks noChangeArrowheads="1" noTextEdit="1"/>
          </p:cNvSpPr>
          <p:nvPr>
            <p:ph type="sldImg"/>
          </p:nvPr>
        </p:nvSpPr>
        <p:spPr>
          <a:xfrm>
            <a:off x="381000" y="685800"/>
            <a:ext cx="6096000" cy="3429000"/>
          </a:xfrm>
          <a:ln/>
        </p:spPr>
      </p:sp>
      <p:sp>
        <p:nvSpPr>
          <p:cNvPr id="81924" name="Rectangle 2"/>
          <p:cNvSpPr>
            <a:spLocks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Figure 7-18, </a:t>
            </a:r>
            <a:r>
              <a:rPr lang="en-US" altLang="en-US" b="1">
                <a:latin typeface="Arial" charset="0"/>
                <a:ea typeface="MS PGothic" charset="-128"/>
                <a:cs typeface="Arial" charset="0"/>
              </a:rPr>
              <a:t>D</a:t>
            </a:r>
            <a:r>
              <a:rPr lang="en-US" altLang="en-US">
                <a:latin typeface="Arial" charset="0"/>
                <a:ea typeface="MS PGothic" charset="-128"/>
                <a:cs typeface="Arial" charset="0"/>
              </a:rPr>
              <a:t> to </a:t>
            </a:r>
            <a:r>
              <a:rPr lang="en-US" altLang="en-US" b="1">
                <a:latin typeface="Arial" charset="0"/>
                <a:ea typeface="MS PGothic" charset="-128"/>
                <a:cs typeface="Arial" charset="0"/>
              </a:rPr>
              <a:t>F</a:t>
            </a:r>
            <a:r>
              <a:rPr lang="en-US" altLang="en-US">
                <a:latin typeface="Arial" charset="0"/>
                <a:ea typeface="MS PGothic" charset="-128"/>
                <a:cs typeface="Arial" charset="0"/>
              </a:rPr>
              <a:t>, shows the posterior view of the bones of the right arm, elbow, and forearm.</a:t>
            </a:r>
          </a:p>
          <a:p>
            <a:pPr marL="171450" indent="-171450">
              <a:buFont typeface="Arial" charset="0"/>
              <a:buChar char="•"/>
            </a:pPr>
            <a:r>
              <a:rPr lang="en-US" altLang="en-US">
                <a:latin typeface="Arial" charset="0"/>
                <a:ea typeface="MS PGothic" charset="-128"/>
                <a:cs typeface="Arial" charset="0"/>
              </a:rPr>
              <a:t>The anatomy of the elbow is a good example of how structure is related to function.</a:t>
            </a:r>
          </a:p>
          <a:p>
            <a:pPr marL="171450" indent="-171450">
              <a:buFont typeface="Arial" charset="0"/>
              <a:buChar char="•"/>
            </a:pPr>
            <a:r>
              <a:rPr lang="en-US" altLang="en-US">
                <a:latin typeface="Arial" charset="0"/>
                <a:ea typeface="MS PGothic" charset="-128"/>
                <a:cs typeface="Arial" charset="0"/>
              </a:rPr>
              <a:t>The radius and the ulna articular with each other and with the distal end of the humerus at the elbow joint.</a:t>
            </a:r>
          </a:p>
        </p:txBody>
      </p:sp>
    </p:spTree>
    <p:extLst>
      <p:ext uri="{BB962C8B-B14F-4D97-AF65-F5344CB8AC3E}">
        <p14:creationId xmlns:p14="http://schemas.microsoft.com/office/powerpoint/2010/main" val="1976632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C4F955A7-2B31-A24D-8033-721C00DA5E35}" type="slidenum">
              <a:rPr lang="en-GB" altLang="en-US" sz="1200">
                <a:solidFill>
                  <a:srgbClr val="000000"/>
                </a:solidFill>
              </a:rPr>
              <a:pPr/>
              <a:t>27</a:t>
            </a:fld>
            <a:endParaRPr lang="en-GB" altLang="en-US" sz="1200">
              <a:solidFill>
                <a:srgbClr val="000000"/>
              </a:solidFill>
            </a:endParaRPr>
          </a:p>
        </p:txBody>
      </p:sp>
      <p:sp>
        <p:nvSpPr>
          <p:cNvPr id="82947" name="Rectangle 1"/>
          <p:cNvSpPr>
            <a:spLocks noGrp="1" noRot="1" noChangeAspect="1" noChangeArrowheads="1" noTextEdit="1"/>
          </p:cNvSpPr>
          <p:nvPr>
            <p:ph type="sldImg"/>
          </p:nvPr>
        </p:nvSpPr>
        <p:spPr>
          <a:xfrm>
            <a:off x="381000" y="685800"/>
            <a:ext cx="6096000" cy="3429000"/>
          </a:xfrm>
          <a:ln/>
        </p:spPr>
      </p:sp>
      <p:sp>
        <p:nvSpPr>
          <p:cNvPr id="82948"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Figure 7-19 shows the bones of the right hand and wrist, posterior view (back of hand and wrist). There are 14 phalanges in each hand. Each of these bones is called a </a:t>
            </a:r>
            <a:r>
              <a:rPr lang="en-US" altLang="en-US" i="1">
                <a:latin typeface="Arial" charset="0"/>
                <a:ea typeface="MS PGothic" charset="-128"/>
                <a:cs typeface="Arial" charset="0"/>
              </a:rPr>
              <a:t>phalanx </a:t>
            </a:r>
            <a:r>
              <a:rPr lang="en-US" altLang="en-US">
                <a:latin typeface="Arial" charset="0"/>
                <a:ea typeface="MS PGothic" charset="-128"/>
                <a:cs typeface="Arial" charset="0"/>
              </a:rPr>
              <a:t>(dorsal view).</a:t>
            </a:r>
          </a:p>
        </p:txBody>
      </p:sp>
    </p:spTree>
    <p:extLst>
      <p:ext uri="{BB962C8B-B14F-4D97-AF65-F5344CB8AC3E}">
        <p14:creationId xmlns:p14="http://schemas.microsoft.com/office/powerpoint/2010/main" val="71274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581CF418-DADE-1C4C-A6DD-B32BCE960290}" type="slidenum">
              <a:rPr lang="en-GB" altLang="en-US" sz="1200">
                <a:solidFill>
                  <a:srgbClr val="000000"/>
                </a:solidFill>
              </a:rPr>
              <a:pPr/>
              <a:t>28</a:t>
            </a:fld>
            <a:endParaRPr lang="en-GB" altLang="en-US" sz="1200">
              <a:solidFill>
                <a:srgbClr val="000000"/>
              </a:solidFill>
            </a:endParaRPr>
          </a:p>
        </p:txBody>
      </p:sp>
      <p:sp>
        <p:nvSpPr>
          <p:cNvPr id="84995" name="Rectangle 1"/>
          <p:cNvSpPr>
            <a:spLocks noGrp="1" noRot="1" noChangeAspect="1" noChangeArrowheads="1" noTextEdit="1"/>
          </p:cNvSpPr>
          <p:nvPr>
            <p:ph type="sldImg"/>
          </p:nvPr>
        </p:nvSpPr>
        <p:spPr>
          <a:xfrm>
            <a:off x="381000" y="685800"/>
            <a:ext cx="6096000" cy="3429000"/>
          </a:xfrm>
          <a:ln/>
        </p:spPr>
      </p:sp>
      <p:sp>
        <p:nvSpPr>
          <p:cNvPr id="84996"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Figure 7-21: Just as each hand has five metacarpal bones, each foot contains five metatarsal bones.</a:t>
            </a:r>
          </a:p>
          <a:p>
            <a:pPr marL="171450" indent="-171450">
              <a:buFont typeface="Arial" charset="0"/>
              <a:buChar char="•"/>
            </a:pPr>
            <a:r>
              <a:rPr lang="en-US" altLang="en-US">
                <a:latin typeface="Arial" charset="0"/>
                <a:ea typeface="MS PGothic" charset="-128"/>
                <a:cs typeface="Arial" charset="0"/>
              </a:rPr>
              <a:t>The foot has only seven tarsal bones, in contrast to the hand’s eight carpals.</a:t>
            </a:r>
          </a:p>
          <a:p>
            <a:pPr marL="171450" indent="-171450">
              <a:buFont typeface="Arial" charset="0"/>
              <a:buChar char="•"/>
            </a:pPr>
            <a:r>
              <a:rPr lang="en-US" altLang="en-US">
                <a:latin typeface="Arial" charset="0"/>
                <a:ea typeface="MS PGothic" charset="-128"/>
                <a:cs typeface="Arial" charset="0"/>
              </a:rPr>
              <a:t>The largest tarsal bone is the calcaneus (heel bone).</a:t>
            </a:r>
          </a:p>
        </p:txBody>
      </p:sp>
    </p:spTree>
    <p:extLst>
      <p:ext uri="{BB962C8B-B14F-4D97-AF65-F5344CB8AC3E}">
        <p14:creationId xmlns:p14="http://schemas.microsoft.com/office/powerpoint/2010/main" val="28937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581CF418-DADE-1C4C-A6DD-B32BCE960290}" type="slidenum">
              <a:rPr lang="en-GB" altLang="en-US" sz="1200">
                <a:solidFill>
                  <a:srgbClr val="000000"/>
                </a:solidFill>
              </a:rPr>
              <a:pPr/>
              <a:t>29</a:t>
            </a:fld>
            <a:endParaRPr lang="en-GB" altLang="en-US" sz="1200">
              <a:solidFill>
                <a:srgbClr val="000000"/>
              </a:solidFill>
            </a:endParaRPr>
          </a:p>
        </p:txBody>
      </p:sp>
      <p:sp>
        <p:nvSpPr>
          <p:cNvPr id="84995" name="Rectangle 1"/>
          <p:cNvSpPr>
            <a:spLocks noGrp="1" noRot="1" noChangeAspect="1" noChangeArrowheads="1" noTextEdit="1"/>
          </p:cNvSpPr>
          <p:nvPr>
            <p:ph type="sldImg"/>
          </p:nvPr>
        </p:nvSpPr>
        <p:spPr>
          <a:xfrm>
            <a:off x="381000" y="685800"/>
            <a:ext cx="6096000" cy="3429000"/>
          </a:xfrm>
          <a:ln/>
        </p:spPr>
      </p:sp>
      <p:sp>
        <p:nvSpPr>
          <p:cNvPr id="84996"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Figure 7-21: Just as each hand has five metacarpal bones, each foot contains five metatarsal bones.</a:t>
            </a:r>
          </a:p>
          <a:p>
            <a:pPr marL="171450" indent="-171450">
              <a:buFont typeface="Arial" charset="0"/>
              <a:buChar char="•"/>
            </a:pPr>
            <a:r>
              <a:rPr lang="en-US" altLang="en-US">
                <a:latin typeface="Arial" charset="0"/>
                <a:ea typeface="MS PGothic" charset="-128"/>
                <a:cs typeface="Arial" charset="0"/>
              </a:rPr>
              <a:t>The foot has only seven tarsal bones, in contrast to the hand’s eight carpals.</a:t>
            </a:r>
          </a:p>
          <a:p>
            <a:pPr marL="171450" indent="-171450">
              <a:buFont typeface="Arial" charset="0"/>
              <a:buChar char="•"/>
            </a:pPr>
            <a:r>
              <a:rPr lang="en-US" altLang="en-US">
                <a:latin typeface="Arial" charset="0"/>
                <a:ea typeface="MS PGothic" charset="-128"/>
                <a:cs typeface="Arial" charset="0"/>
              </a:rPr>
              <a:t>The largest tarsal bone is the calcaneus (heel bone).</a:t>
            </a:r>
          </a:p>
        </p:txBody>
      </p:sp>
    </p:spTree>
    <p:extLst>
      <p:ext uri="{BB962C8B-B14F-4D97-AF65-F5344CB8AC3E}">
        <p14:creationId xmlns:p14="http://schemas.microsoft.com/office/powerpoint/2010/main" val="1696001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27A7EA02-58A1-694F-83A0-E7C91EF4EAEC}" type="slidenum">
              <a:rPr lang="en-GB" altLang="en-US" sz="1200">
                <a:solidFill>
                  <a:srgbClr val="000000"/>
                </a:solidFill>
              </a:rPr>
              <a:pPr/>
              <a:t>30</a:t>
            </a:fld>
            <a:endParaRPr lang="en-GB" altLang="en-US" sz="1200">
              <a:solidFill>
                <a:srgbClr val="000000"/>
              </a:solidFill>
            </a:endParaRPr>
          </a:p>
        </p:txBody>
      </p:sp>
      <p:sp>
        <p:nvSpPr>
          <p:cNvPr id="98307" name="Rectangle 1"/>
          <p:cNvSpPr>
            <a:spLocks noGrp="1" noRot="1" noChangeAspect="1" noChangeArrowheads="1" noTextEdit="1"/>
          </p:cNvSpPr>
          <p:nvPr>
            <p:ph type="sldImg"/>
          </p:nvPr>
        </p:nvSpPr>
        <p:spPr>
          <a:xfrm>
            <a:off x="381000" y="685800"/>
            <a:ext cx="6096000" cy="3429000"/>
          </a:xfrm>
          <a:ln/>
        </p:spPr>
      </p:sp>
      <p:sp>
        <p:nvSpPr>
          <p:cNvPr id="98308"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Figure 7-24: </a:t>
            </a:r>
            <a:r>
              <a:rPr lang="en-US" altLang="en-US" b="1">
                <a:latin typeface="Arial" charset="0"/>
                <a:ea typeface="MS PGothic" charset="-128"/>
                <a:cs typeface="Arial" charset="0"/>
              </a:rPr>
              <a:t>A</a:t>
            </a:r>
            <a:r>
              <a:rPr lang="en-US" altLang="en-US">
                <a:latin typeface="Arial" charset="0"/>
                <a:ea typeface="MS PGothic" charset="-128"/>
                <a:cs typeface="Arial" charset="0"/>
              </a:rPr>
              <a:t>, Synarthrotic joint. </a:t>
            </a:r>
            <a:r>
              <a:rPr lang="en-US" altLang="en-US" b="1">
                <a:latin typeface="Arial" charset="0"/>
                <a:ea typeface="MS PGothic" charset="-128"/>
                <a:cs typeface="Arial" charset="0"/>
              </a:rPr>
              <a:t>B</a:t>
            </a:r>
            <a:r>
              <a:rPr lang="en-US" altLang="en-US">
                <a:latin typeface="Arial" charset="0"/>
                <a:ea typeface="MS PGothic" charset="-128"/>
                <a:cs typeface="Arial" charset="0"/>
              </a:rPr>
              <a:t>, Amphiarthrotic joint.</a:t>
            </a:r>
          </a:p>
        </p:txBody>
      </p:sp>
    </p:spTree>
    <p:extLst>
      <p:ext uri="{BB962C8B-B14F-4D97-AF65-F5344CB8AC3E}">
        <p14:creationId xmlns:p14="http://schemas.microsoft.com/office/powerpoint/2010/main" val="155025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25565226-6761-E646-B730-9427F75B4C1F}" type="slidenum">
              <a:rPr lang="en-GB" altLang="en-US" sz="1200">
                <a:solidFill>
                  <a:srgbClr val="000000"/>
                </a:solidFill>
              </a:rPr>
              <a:pPr/>
              <a:t>32</a:t>
            </a:fld>
            <a:endParaRPr lang="en-GB" altLang="en-US" sz="1200">
              <a:solidFill>
                <a:srgbClr val="000000"/>
              </a:solidFill>
            </a:endParaRPr>
          </a:p>
        </p:txBody>
      </p:sp>
      <p:sp>
        <p:nvSpPr>
          <p:cNvPr id="93187" name="Rectangle 1"/>
          <p:cNvSpPr>
            <a:spLocks noGrp="1" noRot="1" noChangeAspect="1" noChangeArrowheads="1" noTextEdit="1"/>
          </p:cNvSpPr>
          <p:nvPr>
            <p:ph type="sldImg"/>
          </p:nvPr>
        </p:nvSpPr>
        <p:spPr>
          <a:xfrm>
            <a:off x="381000" y="685800"/>
            <a:ext cx="6096000" cy="3429000"/>
          </a:xfrm>
          <a:ln/>
        </p:spPr>
      </p:sp>
      <p:sp>
        <p:nvSpPr>
          <p:cNvPr id="93188"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Figure 7-23: Notice the narrower width of the male pelvis.</a:t>
            </a:r>
          </a:p>
          <a:p>
            <a:pPr marL="171450" indent="-171450">
              <a:buFont typeface="Arial" charset="0"/>
              <a:buChar char="•"/>
            </a:pPr>
            <a:r>
              <a:rPr lang="en-US" altLang="en-US">
                <a:latin typeface="Arial" charset="0"/>
                <a:ea typeface="MS PGothic" charset="-128"/>
                <a:cs typeface="Arial" charset="0"/>
              </a:rPr>
              <a:t>The insets show how the hand can be used to show how the pubic angles differ.</a:t>
            </a:r>
          </a:p>
        </p:txBody>
      </p:sp>
    </p:spTree>
    <p:extLst>
      <p:ext uri="{BB962C8B-B14F-4D97-AF65-F5344CB8AC3E}">
        <p14:creationId xmlns:p14="http://schemas.microsoft.com/office/powerpoint/2010/main" val="1924298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27A7EA02-58A1-694F-83A0-E7C91EF4EAEC}" type="slidenum">
              <a:rPr lang="en-GB" altLang="en-US" sz="1200">
                <a:solidFill>
                  <a:srgbClr val="000000"/>
                </a:solidFill>
              </a:rPr>
              <a:pPr/>
              <a:t>36</a:t>
            </a:fld>
            <a:endParaRPr lang="en-GB" altLang="en-US" sz="1200">
              <a:solidFill>
                <a:srgbClr val="000000"/>
              </a:solidFill>
            </a:endParaRPr>
          </a:p>
        </p:txBody>
      </p:sp>
      <p:sp>
        <p:nvSpPr>
          <p:cNvPr id="98307" name="Rectangle 1"/>
          <p:cNvSpPr>
            <a:spLocks noGrp="1" noRot="1" noChangeAspect="1" noChangeArrowheads="1" noTextEdit="1"/>
          </p:cNvSpPr>
          <p:nvPr>
            <p:ph type="sldImg"/>
          </p:nvPr>
        </p:nvSpPr>
        <p:spPr>
          <a:xfrm>
            <a:off x="381000" y="685800"/>
            <a:ext cx="6096000" cy="3429000"/>
          </a:xfrm>
          <a:ln/>
        </p:spPr>
      </p:sp>
      <p:sp>
        <p:nvSpPr>
          <p:cNvPr id="98308"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Figure 7-24: </a:t>
            </a:r>
            <a:r>
              <a:rPr lang="en-US" altLang="en-US" b="1">
                <a:latin typeface="Arial" charset="0"/>
                <a:ea typeface="MS PGothic" charset="-128"/>
                <a:cs typeface="Arial" charset="0"/>
              </a:rPr>
              <a:t>A</a:t>
            </a:r>
            <a:r>
              <a:rPr lang="en-US" altLang="en-US">
                <a:latin typeface="Arial" charset="0"/>
                <a:ea typeface="MS PGothic" charset="-128"/>
                <a:cs typeface="Arial" charset="0"/>
              </a:rPr>
              <a:t>, Synarthrotic joint. </a:t>
            </a:r>
            <a:r>
              <a:rPr lang="en-US" altLang="en-US" b="1">
                <a:latin typeface="Arial" charset="0"/>
                <a:ea typeface="MS PGothic" charset="-128"/>
                <a:cs typeface="Arial" charset="0"/>
              </a:rPr>
              <a:t>B</a:t>
            </a:r>
            <a:r>
              <a:rPr lang="en-US" altLang="en-US">
                <a:latin typeface="Arial" charset="0"/>
                <a:ea typeface="MS PGothic" charset="-128"/>
                <a:cs typeface="Arial" charset="0"/>
              </a:rPr>
              <a:t>, Amphiarthrotic joint.</a:t>
            </a:r>
          </a:p>
        </p:txBody>
      </p:sp>
    </p:spTree>
    <p:extLst>
      <p:ext uri="{BB962C8B-B14F-4D97-AF65-F5344CB8AC3E}">
        <p14:creationId xmlns:p14="http://schemas.microsoft.com/office/powerpoint/2010/main" val="1340497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27A7EA02-58A1-694F-83A0-E7C91EF4EAEC}" type="slidenum">
              <a:rPr lang="en-GB" altLang="en-US" sz="1200">
                <a:solidFill>
                  <a:srgbClr val="000000"/>
                </a:solidFill>
              </a:rPr>
              <a:pPr/>
              <a:t>37</a:t>
            </a:fld>
            <a:endParaRPr lang="en-GB" altLang="en-US" sz="1200">
              <a:solidFill>
                <a:srgbClr val="000000"/>
              </a:solidFill>
            </a:endParaRPr>
          </a:p>
        </p:txBody>
      </p:sp>
      <p:sp>
        <p:nvSpPr>
          <p:cNvPr id="98307" name="Rectangle 1"/>
          <p:cNvSpPr>
            <a:spLocks noGrp="1" noRot="1" noChangeAspect="1" noChangeArrowheads="1" noTextEdit="1"/>
          </p:cNvSpPr>
          <p:nvPr>
            <p:ph type="sldImg"/>
          </p:nvPr>
        </p:nvSpPr>
        <p:spPr>
          <a:xfrm>
            <a:off x="381000" y="685800"/>
            <a:ext cx="6096000" cy="3429000"/>
          </a:xfrm>
          <a:ln/>
        </p:spPr>
      </p:sp>
      <p:sp>
        <p:nvSpPr>
          <p:cNvPr id="98308"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Figure 7-24: </a:t>
            </a:r>
            <a:r>
              <a:rPr lang="en-US" altLang="en-US" b="1">
                <a:latin typeface="Arial" charset="0"/>
                <a:ea typeface="MS PGothic" charset="-128"/>
                <a:cs typeface="Arial" charset="0"/>
              </a:rPr>
              <a:t>A</a:t>
            </a:r>
            <a:r>
              <a:rPr lang="en-US" altLang="en-US">
                <a:latin typeface="Arial" charset="0"/>
                <a:ea typeface="MS PGothic" charset="-128"/>
                <a:cs typeface="Arial" charset="0"/>
              </a:rPr>
              <a:t>, Synarthrotic joint. </a:t>
            </a:r>
            <a:r>
              <a:rPr lang="en-US" altLang="en-US" b="1">
                <a:latin typeface="Arial" charset="0"/>
                <a:ea typeface="MS PGothic" charset="-128"/>
                <a:cs typeface="Arial" charset="0"/>
              </a:rPr>
              <a:t>B</a:t>
            </a:r>
            <a:r>
              <a:rPr lang="en-US" altLang="en-US">
                <a:latin typeface="Arial" charset="0"/>
                <a:ea typeface="MS PGothic" charset="-128"/>
                <a:cs typeface="Arial" charset="0"/>
              </a:rPr>
              <a:t>, Amphiarthrotic joint.</a:t>
            </a:r>
          </a:p>
        </p:txBody>
      </p:sp>
    </p:spTree>
    <p:extLst>
      <p:ext uri="{BB962C8B-B14F-4D97-AF65-F5344CB8AC3E}">
        <p14:creationId xmlns:p14="http://schemas.microsoft.com/office/powerpoint/2010/main" val="1203195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ea typeface="MS PGothic" charset="-128"/>
                <a:cs typeface="Arial" charset="0"/>
              </a:rPr>
              <a:t>The axial skeleton consists of the skull (cranial bones, ear bones, face bones), spine (vertebrae), thorax (ribs, sternum), and hyoid bone.</a:t>
            </a:r>
          </a:p>
          <a:p>
            <a:endParaRPr lang="en-US" dirty="0"/>
          </a:p>
        </p:txBody>
      </p:sp>
      <p:sp>
        <p:nvSpPr>
          <p:cNvPr id="4" name="Slide Number Placeholder 3"/>
          <p:cNvSpPr>
            <a:spLocks noGrp="1"/>
          </p:cNvSpPr>
          <p:nvPr>
            <p:ph type="sldNum" sz="quarter" idx="10"/>
          </p:nvPr>
        </p:nvSpPr>
        <p:spPr/>
        <p:txBody>
          <a:bodyPr/>
          <a:lstStyle/>
          <a:p>
            <a:fld id="{DB9D0ED3-5B8D-CF4A-A844-A21E65202FC5}" type="slidenum">
              <a:rPr lang="en-US" smtClean="0"/>
              <a:t>15</a:t>
            </a:fld>
            <a:endParaRPr lang="en-US"/>
          </a:p>
        </p:txBody>
      </p:sp>
    </p:spTree>
    <p:extLst>
      <p:ext uri="{BB962C8B-B14F-4D97-AF65-F5344CB8AC3E}">
        <p14:creationId xmlns:p14="http://schemas.microsoft.com/office/powerpoint/2010/main" val="336895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charset="0"/>
              <a:buChar char="•"/>
            </a:pPr>
            <a:r>
              <a:rPr lang="en-US" altLang="en-US">
                <a:latin typeface="Arial" charset="0"/>
                <a:ea typeface="MS PGothic" charset="-128"/>
                <a:cs typeface="Arial" charset="0"/>
              </a:rPr>
              <a:t>Table 7-7 shows the various types of joint movements</a:t>
            </a:r>
          </a:p>
          <a:p>
            <a:pPr marL="171450" indent="-171450">
              <a:buFont typeface="Arial" charset="0"/>
              <a:buChar char="•"/>
            </a:pPr>
            <a:r>
              <a:rPr lang="en-US" altLang="en-US">
                <a:latin typeface="Arial" charset="0"/>
                <a:ea typeface="MS PGothic" charset="-128"/>
                <a:cs typeface="Arial" charset="0"/>
              </a:rPr>
              <a:t>Compare the descriptions with the examples, and note how joint structure affects movement</a:t>
            </a:r>
          </a:p>
        </p:txBody>
      </p:sp>
      <p:sp>
        <p:nvSpPr>
          <p:cNvPr id="10138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ADD61A73-DA27-AB4D-B540-7A98A79FD689}" type="slidenum">
              <a:rPr lang="en-GB" altLang="en-US" sz="1200">
                <a:solidFill>
                  <a:srgbClr val="000000"/>
                </a:solidFill>
              </a:rPr>
              <a:pPr/>
              <a:t>39</a:t>
            </a:fld>
            <a:endParaRPr lang="en-GB" altLang="en-US" sz="1200">
              <a:solidFill>
                <a:srgbClr val="000000"/>
              </a:solidFill>
            </a:endParaRPr>
          </a:p>
        </p:txBody>
      </p:sp>
    </p:spTree>
    <p:extLst>
      <p:ext uri="{BB962C8B-B14F-4D97-AF65-F5344CB8AC3E}">
        <p14:creationId xmlns:p14="http://schemas.microsoft.com/office/powerpoint/2010/main" val="522790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4BAE033F-1D5C-7B41-AA76-A2C2130CBFA3}" type="slidenum">
              <a:rPr lang="en-GB" altLang="en-US" sz="1200">
                <a:solidFill>
                  <a:srgbClr val="000000"/>
                </a:solidFill>
              </a:rPr>
              <a:pPr/>
              <a:t>16</a:t>
            </a:fld>
            <a:endParaRPr lang="en-GB" altLang="en-US" sz="1200">
              <a:solidFill>
                <a:srgbClr val="000000"/>
              </a:solidFill>
            </a:endParaRPr>
          </a:p>
        </p:txBody>
      </p:sp>
      <p:sp>
        <p:nvSpPr>
          <p:cNvPr id="72707" name="Rectangle 1"/>
          <p:cNvSpPr>
            <a:spLocks noChangeArrowheads="1" noTextEdit="1"/>
          </p:cNvSpPr>
          <p:nvPr>
            <p:ph type="sldImg"/>
          </p:nvPr>
        </p:nvSpPr>
        <p:spPr>
          <a:xfrm>
            <a:off x="381000" y="685800"/>
            <a:ext cx="6096000" cy="3429000"/>
          </a:xfrm>
          <a:ln/>
        </p:spPr>
      </p:sp>
      <p:sp>
        <p:nvSpPr>
          <p:cNvPr id="72708"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The skull (Figure 7-10) consists of 8 bones that form the cranium, 14 bones that form the face, and 6 tiny bones in the middle ear.</a:t>
            </a:r>
          </a:p>
          <a:p>
            <a:pPr marL="171450" indent="-171450">
              <a:buFont typeface="Arial" charset="0"/>
              <a:buChar char="•"/>
            </a:pPr>
            <a:r>
              <a:rPr lang="en-US" altLang="en-US">
                <a:latin typeface="Arial" charset="0"/>
                <a:ea typeface="MS PGothic" charset="-128"/>
                <a:cs typeface="Arial" charset="0"/>
              </a:rPr>
              <a:t>Air-filled sinuses are necessary to make the skull light enough for the neck to hold the head upright.</a:t>
            </a:r>
          </a:p>
          <a:p>
            <a:pPr marL="171450" indent="-171450">
              <a:buFont typeface="Arial" charset="0"/>
              <a:buChar char="•"/>
            </a:pPr>
            <a:r>
              <a:rPr lang="en-US" altLang="en-US">
                <a:latin typeface="Arial" charset="0"/>
                <a:ea typeface="MS PGothic" charset="-128"/>
                <a:cs typeface="Arial" charset="0"/>
              </a:rPr>
              <a:t>Two parietal bones form immovable joints called </a:t>
            </a:r>
            <a:r>
              <a:rPr lang="en-US" altLang="en-US" i="1">
                <a:latin typeface="Arial" charset="0"/>
                <a:ea typeface="MS PGothic" charset="-128"/>
                <a:cs typeface="Arial" charset="0"/>
              </a:rPr>
              <a:t>sutures.</a:t>
            </a:r>
          </a:p>
          <a:p>
            <a:pPr marL="171450" indent="-171450">
              <a:buFont typeface="Arial" charset="0"/>
              <a:buChar char="•"/>
            </a:pPr>
            <a:r>
              <a:rPr lang="en-US" altLang="en-US">
                <a:latin typeface="Arial" charset="0"/>
                <a:ea typeface="MS PGothic" charset="-128"/>
                <a:cs typeface="Arial" charset="0"/>
              </a:rPr>
              <a:t>Fontanels on a baby’s skull eventually fuse to for the immovable joints (sutures) before a baby is 2 years old.</a:t>
            </a:r>
          </a:p>
        </p:txBody>
      </p:sp>
    </p:spTree>
    <p:extLst>
      <p:ext uri="{BB962C8B-B14F-4D97-AF65-F5344CB8AC3E}">
        <p14:creationId xmlns:p14="http://schemas.microsoft.com/office/powerpoint/2010/main" val="130704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114F3955-BEF3-B84E-B72C-0AA1CB812288}" type="slidenum">
              <a:rPr lang="en-GB" altLang="en-US" sz="1200">
                <a:solidFill>
                  <a:srgbClr val="000000"/>
                </a:solidFill>
              </a:rPr>
              <a:pPr/>
              <a:t>17</a:t>
            </a:fld>
            <a:endParaRPr lang="en-GB" altLang="en-US" sz="1200">
              <a:solidFill>
                <a:srgbClr val="000000"/>
              </a:solidFill>
            </a:endParaRPr>
          </a:p>
        </p:txBody>
      </p:sp>
      <p:sp>
        <p:nvSpPr>
          <p:cNvPr id="73731" name="Rectangle 1"/>
          <p:cNvSpPr>
            <a:spLocks noGrp="1" noRot="1" noChangeAspect="1" noChangeArrowheads="1" noTextEdit="1"/>
          </p:cNvSpPr>
          <p:nvPr>
            <p:ph type="sldImg"/>
          </p:nvPr>
        </p:nvSpPr>
        <p:spPr>
          <a:xfrm>
            <a:off x="381000" y="685800"/>
            <a:ext cx="6096000" cy="3429000"/>
          </a:xfrm>
          <a:ln/>
        </p:spPr>
      </p:sp>
      <p:sp>
        <p:nvSpPr>
          <p:cNvPr id="73732"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Figure 7-11 shows the paranasal sinuses. </a:t>
            </a:r>
            <a:r>
              <a:rPr lang="en-US" altLang="en-US" b="1">
                <a:latin typeface="Arial" charset="0"/>
                <a:ea typeface="MS PGothic" charset="-128"/>
                <a:cs typeface="Arial" charset="0"/>
              </a:rPr>
              <a:t>A</a:t>
            </a:r>
            <a:r>
              <a:rPr lang="en-US" altLang="en-US">
                <a:latin typeface="Arial" charset="0"/>
                <a:ea typeface="MS PGothic" charset="-128"/>
                <a:cs typeface="Arial" charset="0"/>
              </a:rPr>
              <a:t>, Lateral view. </a:t>
            </a:r>
            <a:r>
              <a:rPr lang="en-US" altLang="en-US" b="1">
                <a:latin typeface="Arial" charset="0"/>
                <a:ea typeface="MS PGothic" charset="-128"/>
                <a:cs typeface="Arial" charset="0"/>
              </a:rPr>
              <a:t>B</a:t>
            </a:r>
            <a:r>
              <a:rPr lang="en-US" altLang="en-US">
                <a:latin typeface="Arial" charset="0"/>
                <a:ea typeface="MS PGothic" charset="-128"/>
                <a:cs typeface="Arial" charset="0"/>
              </a:rPr>
              <a:t>, Anterior view.</a:t>
            </a:r>
          </a:p>
        </p:txBody>
      </p:sp>
    </p:spTree>
    <p:extLst>
      <p:ext uri="{BB962C8B-B14F-4D97-AF65-F5344CB8AC3E}">
        <p14:creationId xmlns:p14="http://schemas.microsoft.com/office/powerpoint/2010/main" val="205276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charset="0"/>
              <a:buChar char="•"/>
            </a:pPr>
            <a:r>
              <a:rPr lang="en-US" altLang="en-US">
                <a:latin typeface="Arial" charset="0"/>
                <a:ea typeface="MS PGothic" charset="-128"/>
                <a:cs typeface="Arial" charset="0"/>
              </a:rPr>
              <a:t>Figure 7-12: The hyoid bone does not form a joint with any other bone of the skeleton.</a:t>
            </a:r>
          </a:p>
        </p:txBody>
      </p:sp>
      <p:sp>
        <p:nvSpPr>
          <p:cNvPr id="747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CC657556-96EC-F24E-9499-75C84706D67D}" type="slidenum">
              <a:rPr lang="en-GB" altLang="en-US" sz="1200">
                <a:solidFill>
                  <a:srgbClr val="000000"/>
                </a:solidFill>
              </a:rPr>
              <a:pPr/>
              <a:t>18</a:t>
            </a:fld>
            <a:endParaRPr lang="en-GB" altLang="en-US" sz="1200">
              <a:solidFill>
                <a:srgbClr val="000000"/>
              </a:solidFill>
            </a:endParaRPr>
          </a:p>
        </p:txBody>
      </p:sp>
    </p:spTree>
    <p:extLst>
      <p:ext uri="{BB962C8B-B14F-4D97-AF65-F5344CB8AC3E}">
        <p14:creationId xmlns:p14="http://schemas.microsoft.com/office/powerpoint/2010/main" val="950871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E5E344B5-38F4-484B-9460-4E55CD7C608E}" type="slidenum">
              <a:rPr lang="en-GB" altLang="en-US" sz="1200">
                <a:solidFill>
                  <a:srgbClr val="000000"/>
                </a:solidFill>
              </a:rPr>
              <a:pPr/>
              <a:t>19</a:t>
            </a:fld>
            <a:endParaRPr lang="en-GB" altLang="en-US" sz="1200">
              <a:solidFill>
                <a:srgbClr val="000000"/>
              </a:solidFill>
            </a:endParaRPr>
          </a:p>
        </p:txBody>
      </p:sp>
      <p:sp>
        <p:nvSpPr>
          <p:cNvPr id="75779" name="Rectangle 1"/>
          <p:cNvSpPr>
            <a:spLocks noGrp="1" noRot="1" noChangeAspect="1" noChangeArrowheads="1" noTextEdit="1"/>
          </p:cNvSpPr>
          <p:nvPr>
            <p:ph type="sldImg"/>
          </p:nvPr>
        </p:nvSpPr>
        <p:spPr>
          <a:xfrm>
            <a:off x="381000" y="685800"/>
            <a:ext cx="6096000" cy="3429000"/>
          </a:xfrm>
          <a:ln/>
        </p:spPr>
      </p:sp>
      <p:sp>
        <p:nvSpPr>
          <p:cNvPr id="75780"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The vertebral column (Figure 7-13) consists of 24 separate bones (vertebrae).</a:t>
            </a:r>
          </a:p>
          <a:p>
            <a:pPr marL="171450" indent="-171450">
              <a:buFont typeface="Arial" charset="0"/>
              <a:buChar char="•"/>
            </a:pPr>
            <a:r>
              <a:rPr lang="en-US" altLang="en-US">
                <a:latin typeface="Arial" charset="0"/>
                <a:ea typeface="MS PGothic" charset="-128"/>
                <a:cs typeface="Arial" charset="0"/>
              </a:rPr>
              <a:t>Different sections of the vertebral column have different names: cervical region, thoracic region, and lumbar region.</a:t>
            </a:r>
          </a:p>
        </p:txBody>
      </p:sp>
    </p:spTree>
    <p:extLst>
      <p:ext uri="{BB962C8B-B14F-4D97-AF65-F5344CB8AC3E}">
        <p14:creationId xmlns:p14="http://schemas.microsoft.com/office/powerpoint/2010/main" val="910208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E32F366E-0FBB-FC40-8976-4D734C1690E9}" type="slidenum">
              <a:rPr lang="en-GB" altLang="en-US" sz="1200">
                <a:solidFill>
                  <a:srgbClr val="000000"/>
                </a:solidFill>
              </a:rPr>
              <a:pPr/>
              <a:t>20</a:t>
            </a:fld>
            <a:endParaRPr lang="en-GB" altLang="en-US" sz="1200">
              <a:solidFill>
                <a:srgbClr val="000000"/>
              </a:solidFill>
            </a:endParaRPr>
          </a:p>
        </p:txBody>
      </p:sp>
      <p:sp>
        <p:nvSpPr>
          <p:cNvPr id="76803" name="Rectangle 1"/>
          <p:cNvSpPr>
            <a:spLocks noChangeArrowheads="1" noTextEdit="1"/>
          </p:cNvSpPr>
          <p:nvPr>
            <p:ph type="sldImg"/>
          </p:nvPr>
        </p:nvSpPr>
        <p:spPr>
          <a:xfrm>
            <a:off x="381000" y="685800"/>
            <a:ext cx="6096000" cy="3429000"/>
          </a:xfrm>
          <a:ln/>
        </p:spPr>
      </p:sp>
      <p:sp>
        <p:nvSpPr>
          <p:cNvPr id="76804"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Figure 7-14 shows the third lumbar vertebra from above (</a:t>
            </a:r>
            <a:r>
              <a:rPr lang="en-US" altLang="en-US" b="1">
                <a:latin typeface="Arial" charset="0"/>
                <a:ea typeface="MS PGothic" charset="-128"/>
                <a:cs typeface="Arial" charset="0"/>
              </a:rPr>
              <a:t>A</a:t>
            </a:r>
            <a:r>
              <a:rPr lang="en-US" altLang="en-US">
                <a:latin typeface="Arial" charset="0"/>
                <a:ea typeface="MS PGothic" charset="-128"/>
                <a:cs typeface="Arial" charset="0"/>
              </a:rPr>
              <a:t>) and from the side (</a:t>
            </a:r>
            <a:r>
              <a:rPr lang="en-US" altLang="en-US" b="1">
                <a:latin typeface="Arial" charset="0"/>
                <a:ea typeface="MS PGothic" charset="-128"/>
                <a:cs typeface="Arial" charset="0"/>
              </a:rPr>
              <a:t>B</a:t>
            </a:r>
            <a:r>
              <a:rPr lang="en-US" altLang="en-US">
                <a:latin typeface="Arial" charset="0"/>
                <a:ea typeface="MS PGothic" charset="-128"/>
                <a:cs typeface="Arial" charset="0"/>
              </a:rPr>
              <a:t>).</a:t>
            </a:r>
          </a:p>
        </p:txBody>
      </p:sp>
    </p:spTree>
    <p:extLst>
      <p:ext uri="{BB962C8B-B14F-4D97-AF65-F5344CB8AC3E}">
        <p14:creationId xmlns:p14="http://schemas.microsoft.com/office/powerpoint/2010/main" val="1762058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charset="0"/>
              <a:buChar char="•"/>
            </a:pPr>
            <a:r>
              <a:rPr lang="en-US" altLang="en-US">
                <a:latin typeface="Arial" charset="0"/>
                <a:ea typeface="MS PGothic" charset="-128"/>
                <a:cs typeface="Arial" charset="0"/>
              </a:rPr>
              <a:t>Figure 7-15 shows the atlas and axis. The toothlike dens of the axis (second cervical vertebra) extends along the inside of the anterior arch of the atlas (first cervical vertebra) to act as a pivot. Because the atlas supports the entire skull, this arrangement allows the head to rotate.</a:t>
            </a:r>
          </a:p>
        </p:txBody>
      </p:sp>
      <p:sp>
        <p:nvSpPr>
          <p:cNvPr id="7782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FAB7192D-E63A-7646-8C3A-23AA4EABB696}" type="slidenum">
              <a:rPr lang="en-GB" altLang="en-US" sz="1200">
                <a:solidFill>
                  <a:srgbClr val="000000"/>
                </a:solidFill>
              </a:rPr>
              <a:pPr/>
              <a:t>21</a:t>
            </a:fld>
            <a:endParaRPr lang="en-GB" altLang="en-US" sz="1200">
              <a:solidFill>
                <a:srgbClr val="000000"/>
              </a:solidFill>
            </a:endParaRPr>
          </a:p>
        </p:txBody>
      </p:sp>
    </p:spTree>
    <p:extLst>
      <p:ext uri="{BB962C8B-B14F-4D97-AF65-F5344CB8AC3E}">
        <p14:creationId xmlns:p14="http://schemas.microsoft.com/office/powerpoint/2010/main" val="1392713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MS Gothic" charset="-128"/>
              </a:defRPr>
            </a:lvl1pPr>
            <a:lvl2pPr>
              <a:tabLst>
                <a:tab pos="723900" algn="l"/>
                <a:tab pos="1447800" algn="l"/>
                <a:tab pos="2171700" algn="l"/>
                <a:tab pos="2895600" algn="l"/>
              </a:tabLst>
              <a:defRPr sz="2400">
                <a:solidFill>
                  <a:schemeClr val="tx1"/>
                </a:solidFill>
                <a:latin typeface="Times New Roman" charset="0"/>
                <a:ea typeface="MS Gothic" charset="-128"/>
              </a:defRPr>
            </a:lvl2pPr>
            <a:lvl3pPr>
              <a:tabLst>
                <a:tab pos="723900" algn="l"/>
                <a:tab pos="1447800" algn="l"/>
                <a:tab pos="2171700" algn="l"/>
                <a:tab pos="2895600" algn="l"/>
              </a:tabLst>
              <a:defRPr sz="2400">
                <a:solidFill>
                  <a:schemeClr val="tx1"/>
                </a:solidFill>
                <a:latin typeface="Times New Roman" charset="0"/>
                <a:ea typeface="MS Gothic" charset="-128"/>
              </a:defRPr>
            </a:lvl3pPr>
            <a:lvl4pPr>
              <a:tabLst>
                <a:tab pos="723900" algn="l"/>
                <a:tab pos="1447800" algn="l"/>
                <a:tab pos="2171700" algn="l"/>
                <a:tab pos="2895600" algn="l"/>
              </a:tabLst>
              <a:defRPr sz="2400">
                <a:solidFill>
                  <a:schemeClr val="tx1"/>
                </a:solidFill>
                <a:latin typeface="Times New Roman" charset="0"/>
                <a:ea typeface="MS Gothic" charset="-128"/>
              </a:defRPr>
            </a:lvl4pPr>
            <a:lvl5pPr>
              <a:tabLst>
                <a:tab pos="723900" algn="l"/>
                <a:tab pos="1447800" algn="l"/>
                <a:tab pos="2171700" algn="l"/>
                <a:tab pos="28956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MS Gothic" charset="-128"/>
              </a:defRPr>
            </a:lvl9pPr>
          </a:lstStyle>
          <a:p>
            <a:fld id="{9F3E4A9B-ECB0-3341-873A-23FD1114091C}" type="slidenum">
              <a:rPr lang="en-GB" altLang="en-US" sz="1200">
                <a:solidFill>
                  <a:srgbClr val="000000"/>
                </a:solidFill>
              </a:rPr>
              <a:pPr/>
              <a:t>22</a:t>
            </a:fld>
            <a:endParaRPr lang="en-GB" altLang="en-US" sz="1200">
              <a:solidFill>
                <a:srgbClr val="000000"/>
              </a:solidFill>
            </a:endParaRPr>
          </a:p>
        </p:txBody>
      </p:sp>
      <p:sp>
        <p:nvSpPr>
          <p:cNvPr id="78851" name="Rectangle 1"/>
          <p:cNvSpPr>
            <a:spLocks noChangeArrowheads="1" noTextEdit="1"/>
          </p:cNvSpPr>
          <p:nvPr>
            <p:ph type="sldImg"/>
          </p:nvPr>
        </p:nvSpPr>
        <p:spPr>
          <a:xfrm>
            <a:off x="381000" y="685800"/>
            <a:ext cx="6096000" cy="3429000"/>
          </a:xfrm>
          <a:ln/>
        </p:spPr>
      </p:sp>
      <p:sp>
        <p:nvSpPr>
          <p:cNvPr id="78852" name="Rectangle 2"/>
          <p:cNvSpPr>
            <a:spLocks noGrp="1" noChangeArrowheads="1"/>
          </p:cNvSpPr>
          <p:nvPr>
            <p:ph type="body" idx="1"/>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71450" indent="-171450">
              <a:buFont typeface="Arial" charset="0"/>
              <a:buChar char="•"/>
            </a:pPr>
            <a:r>
              <a:rPr lang="en-US" altLang="en-US">
                <a:latin typeface="Arial" charset="0"/>
                <a:ea typeface="MS PGothic" charset="-128"/>
                <a:cs typeface="Arial" charset="0"/>
              </a:rPr>
              <a:t>Figure 7-16: A newborn baby’s spine forms a continuous convex curve from top to bottom.</a:t>
            </a:r>
          </a:p>
          <a:p>
            <a:pPr marL="171450" indent="-171450">
              <a:buFont typeface="Arial" charset="0"/>
              <a:buChar char="•"/>
            </a:pPr>
            <a:r>
              <a:rPr lang="en-US" altLang="en-US">
                <a:latin typeface="Arial" charset="0"/>
                <a:ea typeface="MS PGothic" charset="-128"/>
                <a:cs typeface="Arial" charset="0"/>
              </a:rPr>
              <a:t>Gradually a reverse or concave curve develops in the neck and eventually the lumbar region of his or her spine also becomes concave.</a:t>
            </a:r>
          </a:p>
          <a:p>
            <a:pPr marL="171450" indent="-171450">
              <a:buFont typeface="Arial" charset="0"/>
              <a:buChar char="•"/>
            </a:pPr>
            <a:r>
              <a:rPr lang="en-US" altLang="en-US">
                <a:latin typeface="Arial" charset="0"/>
                <a:ea typeface="MS PGothic" charset="-128"/>
                <a:cs typeface="Arial" charset="0"/>
              </a:rPr>
              <a:t>The spine needs to be a strong structure because it supports the head, the ribs, and internal organs.</a:t>
            </a:r>
          </a:p>
        </p:txBody>
      </p:sp>
    </p:spTree>
    <p:extLst>
      <p:ext uri="{BB962C8B-B14F-4D97-AF65-F5344CB8AC3E}">
        <p14:creationId xmlns:p14="http://schemas.microsoft.com/office/powerpoint/2010/main" val="118112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11/19/17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11/19/17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11/19/17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11/19/17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11/19/17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11/19/17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11/19/17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11/19/17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11/19/17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t>11/19/17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11/19/17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11/19/17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8177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tiff"/><Relationship Id="rId3" Type="http://schemas.openxmlformats.org/officeDocument/2006/relationships/image" Target="../media/image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microsoft.com/office/2011/relationships/webextension" Target="../webextensions/webextension1.xml"/><Relationship Id="rId3"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7: </a:t>
            </a:r>
            <a:br>
              <a:rPr lang="en-US" dirty="0" smtClean="0"/>
            </a:br>
            <a:r>
              <a:rPr lang="en-US" dirty="0" smtClean="0"/>
              <a:t>Skeletal System	</a:t>
            </a:r>
            <a:endParaRPr lang="en-US" dirty="0"/>
          </a:p>
        </p:txBody>
      </p:sp>
      <p:sp>
        <p:nvSpPr>
          <p:cNvPr id="3" name="Subtitle 2"/>
          <p:cNvSpPr>
            <a:spLocks noGrp="1"/>
          </p:cNvSpPr>
          <p:nvPr>
            <p:ph type="subTitle" idx="1"/>
          </p:nvPr>
        </p:nvSpPr>
        <p:spPr/>
        <p:txBody>
          <a:bodyPr/>
          <a:lstStyle/>
          <a:p>
            <a:r>
              <a:rPr lang="en-US" dirty="0" smtClean="0"/>
              <a:t>Instructor: Ms. Escoto</a:t>
            </a:r>
          </a:p>
          <a:p>
            <a:r>
              <a:rPr lang="en-US" dirty="0" smtClean="0"/>
              <a:t>DMS A&amp;P130 </a:t>
            </a:r>
            <a:r>
              <a:rPr lang="mr-IN" dirty="0" smtClean="0"/>
              <a:t>–</a:t>
            </a:r>
            <a:r>
              <a:rPr lang="en-US" dirty="0" smtClean="0"/>
              <a:t> North-west College</a:t>
            </a:r>
            <a:endParaRPr lang="en-US" dirty="0"/>
          </a:p>
        </p:txBody>
      </p:sp>
    </p:spTree>
    <p:extLst>
      <p:ext uri="{BB962C8B-B14F-4D97-AF65-F5344CB8AC3E}">
        <p14:creationId xmlns:p14="http://schemas.microsoft.com/office/powerpoint/2010/main" val="379970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Cartilage Tissue Structure</a:t>
            </a:r>
            <a:endParaRPr lang="en-US" dirty="0"/>
          </a:p>
        </p:txBody>
      </p:sp>
      <p:sp>
        <p:nvSpPr>
          <p:cNvPr id="3" name="Content Placeholder 2"/>
          <p:cNvSpPr>
            <a:spLocks noGrp="1"/>
          </p:cNvSpPr>
          <p:nvPr>
            <p:ph idx="1"/>
          </p:nvPr>
        </p:nvSpPr>
        <p:spPr/>
        <p:txBody>
          <a:bodyPr/>
          <a:lstStyle/>
          <a:p>
            <a:pPr>
              <a:buFont typeface="Arial" charset="0"/>
              <a:buChar char="•"/>
            </a:pPr>
            <a:r>
              <a:rPr lang="en-US" b="1" dirty="0" smtClean="0"/>
              <a:t>Cartilage </a:t>
            </a:r>
            <a:r>
              <a:rPr lang="en-US" dirty="0" smtClean="0"/>
              <a:t>both resembles and differs from bone. As with bone it consists more of intercellular substance than of cells. </a:t>
            </a:r>
          </a:p>
          <a:p>
            <a:pPr lvl="1">
              <a:buFont typeface="Arial" charset="0"/>
              <a:buChar char="•"/>
            </a:pPr>
            <a:r>
              <a:rPr lang="en-US" dirty="0" smtClean="0"/>
              <a:t>Cartilage cells are called </a:t>
            </a:r>
            <a:r>
              <a:rPr lang="en-US" b="1" dirty="0" smtClean="0"/>
              <a:t>chondrocytes</a:t>
            </a:r>
            <a:r>
              <a:rPr lang="en-US" dirty="0" smtClean="0"/>
              <a:t>, they are located in lacunae. </a:t>
            </a:r>
          </a:p>
          <a:p>
            <a:pPr>
              <a:buFont typeface="Arial" charset="0"/>
              <a:buChar char="•"/>
            </a:pPr>
            <a:r>
              <a:rPr lang="en-US" dirty="0" smtClean="0"/>
              <a:t>There are no blood vessels in cartilage, nutrients diffuse through the matrix to reach cells. Cartilage rebuilds itself slowly after injury because of this. </a:t>
            </a:r>
            <a:endParaRPr lang="en-US" dirty="0"/>
          </a:p>
        </p:txBody>
      </p:sp>
      <p:sp>
        <p:nvSpPr>
          <p:cNvPr id="4" name="Text Placeholder 3"/>
          <p:cNvSpPr>
            <a:spLocks noGrp="1"/>
          </p:cNvSpPr>
          <p:nvPr>
            <p:ph type="body" sz="half" idx="2"/>
          </p:nvPr>
        </p:nvSpPr>
        <p:spPr/>
        <p:txBody>
          <a:bodyPr/>
          <a:lstStyle/>
          <a:p>
            <a:r>
              <a:rPr lang="en-US" dirty="0" smtClean="0"/>
              <a:t>Chondrocytes scattered around tissue matrix in spaces called lacunae. </a:t>
            </a:r>
            <a:endParaRPr lang="en-US" dirty="0"/>
          </a:p>
        </p:txBody>
      </p:sp>
      <p:pic>
        <p:nvPicPr>
          <p:cNvPr id="5" name="Picture 4"/>
          <p:cNvPicPr>
            <a:picLocks noChangeAspect="1"/>
          </p:cNvPicPr>
          <p:nvPr/>
        </p:nvPicPr>
        <p:blipFill>
          <a:blip r:embed="rId2"/>
          <a:stretch>
            <a:fillRect/>
          </a:stretch>
        </p:blipFill>
        <p:spPr>
          <a:xfrm>
            <a:off x="368300" y="3525520"/>
            <a:ext cx="3289300" cy="2463800"/>
          </a:xfrm>
          <a:prstGeom prst="rect">
            <a:avLst/>
          </a:prstGeom>
        </p:spPr>
      </p:pic>
      <p:cxnSp>
        <p:nvCxnSpPr>
          <p:cNvPr id="7" name="Straight Connector 6"/>
          <p:cNvCxnSpPr/>
          <p:nvPr/>
        </p:nvCxnSpPr>
        <p:spPr>
          <a:xfrm>
            <a:off x="1427018" y="3360420"/>
            <a:ext cx="789710" cy="1377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5830454" y="3213099"/>
            <a:ext cx="5045364" cy="3162235"/>
          </a:xfrm>
          <a:prstGeom prst="rect">
            <a:avLst/>
          </a:prstGeom>
        </p:spPr>
      </p:pic>
    </p:spTree>
    <p:extLst>
      <p:ext uri="{BB962C8B-B14F-4D97-AF65-F5344CB8AC3E}">
        <p14:creationId xmlns:p14="http://schemas.microsoft.com/office/powerpoint/2010/main" val="2120104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Bone Development</a:t>
            </a:r>
            <a:endParaRPr lang="en-US" dirty="0"/>
          </a:p>
        </p:txBody>
      </p:sp>
      <p:sp>
        <p:nvSpPr>
          <p:cNvPr id="5" name="Content Placeholder 4"/>
          <p:cNvSpPr>
            <a:spLocks noGrp="1"/>
          </p:cNvSpPr>
          <p:nvPr>
            <p:ph idx="1"/>
          </p:nvPr>
        </p:nvSpPr>
        <p:spPr/>
        <p:txBody>
          <a:bodyPr>
            <a:normAutofit/>
          </a:bodyPr>
          <a:lstStyle/>
          <a:p>
            <a:pPr>
              <a:buFont typeface="Arial" charset="0"/>
              <a:buChar char="•"/>
            </a:pPr>
            <a:r>
              <a:rPr lang="en-US" altLang="en-US" sz="3200" dirty="0">
                <a:ea typeface="MS PGothic" charset="-128"/>
              </a:rPr>
              <a:t>Early bone development (before birth) consists of cartilage and fibrous structures</a:t>
            </a:r>
          </a:p>
          <a:p>
            <a:pPr>
              <a:buFont typeface="Arial" charset="0"/>
              <a:buChar char="•"/>
            </a:pPr>
            <a:r>
              <a:rPr lang="en-US" altLang="en-US" sz="3200" dirty="0">
                <a:ea typeface="MS PGothic" charset="-128"/>
              </a:rPr>
              <a:t>Osteoblasts form new bone, and osteoclasts reabsorb bone; osteocytes are inactive osteoblasts (Figure 7-6)</a:t>
            </a:r>
          </a:p>
          <a:p>
            <a:pPr>
              <a:buFont typeface="Arial" charset="0"/>
              <a:buChar char="•"/>
            </a:pPr>
            <a:r>
              <a:rPr lang="en-US" altLang="en-US" sz="3200" dirty="0">
                <a:ea typeface="MS PGothic" charset="-128"/>
              </a:rPr>
              <a:t>Cartilage models are gradually replaced by calcified bone matrix</a:t>
            </a:r>
          </a:p>
          <a:p>
            <a:pPr lvl="1">
              <a:buFont typeface="Arial" charset="0"/>
              <a:buChar char="•"/>
            </a:pPr>
            <a:r>
              <a:rPr lang="en-US" altLang="en-US" sz="2800" dirty="0">
                <a:ea typeface="MS PGothic" charset="-128"/>
              </a:rPr>
              <a:t>Process called </a:t>
            </a:r>
            <a:r>
              <a:rPr lang="en-US" altLang="en-US" sz="2800" i="1" dirty="0">
                <a:ea typeface="MS PGothic" charset="-128"/>
              </a:rPr>
              <a:t>endochondral ossification </a:t>
            </a:r>
            <a:r>
              <a:rPr lang="en-US" altLang="en-US" sz="2800" dirty="0">
                <a:ea typeface="MS PGothic" charset="-128"/>
              </a:rPr>
              <a:t>(Figures </a:t>
            </a:r>
            <a:br>
              <a:rPr lang="en-US" altLang="en-US" sz="2800" dirty="0">
                <a:ea typeface="MS PGothic" charset="-128"/>
              </a:rPr>
            </a:br>
            <a:r>
              <a:rPr lang="en-US" altLang="en-US" sz="2800" dirty="0">
                <a:ea typeface="MS PGothic" charset="-128"/>
              </a:rPr>
              <a:t>7-7 and 7-8)</a:t>
            </a:r>
          </a:p>
          <a:p>
            <a:pPr>
              <a:buFont typeface="Arial" charset="0"/>
              <a:buChar char="•"/>
            </a:pPr>
            <a:endParaRPr lang="en-US" sz="3200" dirty="0"/>
          </a:p>
        </p:txBody>
      </p:sp>
    </p:spTree>
    <p:extLst>
      <p:ext uri="{BB962C8B-B14F-4D97-AF65-F5344CB8AC3E}">
        <p14:creationId xmlns:p14="http://schemas.microsoft.com/office/powerpoint/2010/main" val="1376151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Bone Development </a:t>
            </a:r>
            <a:r>
              <a:rPr lang="mr-IN" dirty="0" smtClean="0"/>
              <a:t>–</a:t>
            </a:r>
            <a:r>
              <a:rPr lang="en-US" dirty="0" smtClean="0"/>
              <a:t> Endochondral Ossification</a:t>
            </a:r>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deo Player"/>
              <p:cNvGraphicFramePr>
                <a:graphicFrameLocks noGrp="1"/>
              </p:cNvGraphicFramePr>
              <p:nvPr>
                <p:ph idx="1"/>
                <p:extLst>
                  <p:ext uri="{D42A27DB-BD31-4B8C-83A1-F6EECF244321}">
                    <p14:modId xmlns:p14="http://schemas.microsoft.com/office/powerpoint/2010/main" val="155779370"/>
                  </p:ext>
                </p:extLst>
              </p:nvPr>
            </p:nvGraphicFramePr>
            <p:xfrm>
              <a:off x="4800600" y="731838"/>
              <a:ext cx="6492875" cy="52578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deo Player"/>
              <p:cNvPicPr>
                <a:picLocks noGrp="1" noRot="1" noChangeAspect="1" noMove="1" noResize="1" noEditPoints="1" noAdjustHandles="1" noChangeArrowheads="1" noChangeShapeType="1"/>
              </p:cNvPicPr>
              <p:nvPr/>
            </p:nvPicPr>
            <p:blipFill>
              <a:blip r:embed="rId3"/>
              <a:stretch>
                <a:fillRect/>
              </a:stretch>
            </p:blipFill>
            <p:spPr>
              <a:xfrm>
                <a:off x="4800600" y="731838"/>
                <a:ext cx="6492875" cy="5257800"/>
              </a:xfrm>
              <a:prstGeom prst="rect">
                <a:avLst/>
              </a:prstGeom>
            </p:spPr>
          </p:pic>
        </mc:Fallback>
      </mc:AlternateContent>
      <p:sp>
        <p:nvSpPr>
          <p:cNvPr id="4" name="Text Placeholder 3"/>
          <p:cNvSpPr>
            <a:spLocks noGrp="1"/>
          </p:cNvSpPr>
          <p:nvPr>
            <p:ph type="body" sz="half" idx="2"/>
          </p:nvPr>
        </p:nvSpPr>
        <p:spPr/>
        <p:txBody>
          <a:bodyPr>
            <a:normAutofit fontScale="92500"/>
          </a:bodyPr>
          <a:lstStyle/>
          <a:p>
            <a:pPr marL="285750" indent="-285750">
              <a:buFont typeface="Arial" charset="0"/>
              <a:buChar char="•"/>
            </a:pPr>
            <a:r>
              <a:rPr lang="en-US" sz="2400" b="1" dirty="0"/>
              <a:t>Endochondral Ossification </a:t>
            </a:r>
            <a:r>
              <a:rPr lang="en-US" sz="2400" b="1" dirty="0">
                <a:sym typeface="Wingdings"/>
              </a:rPr>
              <a:t> </a:t>
            </a:r>
            <a:r>
              <a:rPr lang="en-US" sz="2400" dirty="0">
                <a:sym typeface="Wingdings"/>
              </a:rPr>
              <a:t>this process</a:t>
            </a:r>
          </a:p>
          <a:p>
            <a:pPr marL="285750" indent="-285750">
              <a:buFont typeface="Arial" charset="0"/>
              <a:buChar char="•"/>
            </a:pPr>
            <a:r>
              <a:rPr lang="en-US" sz="2400" dirty="0">
                <a:sym typeface="Wingdings"/>
              </a:rPr>
              <a:t>Where does this occur?</a:t>
            </a:r>
          </a:p>
          <a:p>
            <a:pPr marL="742950" lvl="1" indent="-285750">
              <a:buFont typeface="Arial" charset="0"/>
              <a:buChar char="•"/>
            </a:pPr>
            <a:r>
              <a:rPr lang="en-US" sz="1600" dirty="0">
                <a:sym typeface="Wingdings"/>
              </a:rPr>
              <a:t>Epiphyses at the ends of long bone </a:t>
            </a:r>
          </a:p>
          <a:p>
            <a:pPr marL="285750" indent="-285750">
              <a:buFont typeface="Arial" charset="0"/>
              <a:buChar char="•"/>
            </a:pPr>
            <a:r>
              <a:rPr lang="en-US" sz="1800" dirty="0">
                <a:sym typeface="Wingdings"/>
              </a:rPr>
              <a:t>Growth ceases when all epiphyseal cartilage is transformed into bone. All that remains is the </a:t>
            </a:r>
            <a:r>
              <a:rPr lang="en-US" sz="1800" i="1" dirty="0">
                <a:sym typeface="Wingdings"/>
              </a:rPr>
              <a:t>epiphyseal line. </a:t>
            </a:r>
          </a:p>
          <a:p>
            <a:endParaRPr lang="en-US" dirty="0"/>
          </a:p>
        </p:txBody>
      </p:sp>
    </p:spTree>
    <p:extLst>
      <p:ext uri="{BB962C8B-B14F-4D97-AF65-F5344CB8AC3E}">
        <p14:creationId xmlns:p14="http://schemas.microsoft.com/office/powerpoint/2010/main" val="982519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16835"/>
            <a:ext cx="4104078" cy="2103875"/>
          </a:xfrm>
        </p:spPr>
        <p:txBody>
          <a:bodyPr vert="horz" lIns="91440" tIns="45720" rIns="91440" bIns="45720" rtlCol="0" anchor="b">
            <a:noAutofit/>
          </a:bodyPr>
          <a:lstStyle/>
          <a:p>
            <a:r>
              <a:rPr lang="en-US" sz="4000" b="1" dirty="0"/>
              <a:t>Bone Development </a:t>
            </a:r>
            <a:r>
              <a:rPr lang="en-US" sz="4000" dirty="0"/>
              <a:t>– Making and </a:t>
            </a:r>
            <a:r>
              <a:rPr lang="en-US" sz="4000" dirty="0" smtClean="0"/>
              <a:t>Remodeling </a:t>
            </a:r>
            <a:r>
              <a:rPr lang="en-US" sz="4000" dirty="0"/>
              <a:t>Bone</a:t>
            </a:r>
          </a:p>
        </p:txBody>
      </p:sp>
      <p:pic>
        <p:nvPicPr>
          <p:cNvPr id="5" name="Content Placeholder 4"/>
          <p:cNvPicPr>
            <a:picLocks noGrp="1" noChangeAspect="1"/>
          </p:cNvPicPr>
          <p:nvPr>
            <p:ph idx="1"/>
          </p:nvPr>
        </p:nvPicPr>
        <p:blipFill rotWithShape="1">
          <a:blip r:embed="rId2"/>
          <a:stretch/>
        </p:blipFill>
        <p:spPr>
          <a:xfrm>
            <a:off x="6381596" y="731838"/>
            <a:ext cx="3330883" cy="5257800"/>
          </a:xfrm>
          <a:prstGeom prst="rect">
            <a:avLst/>
          </a:prstGeom>
        </p:spPr>
      </p:pic>
      <p:sp>
        <p:nvSpPr>
          <p:cNvPr id="4" name="Text Placeholder 3"/>
          <p:cNvSpPr>
            <a:spLocks noGrp="1"/>
          </p:cNvSpPr>
          <p:nvPr>
            <p:ph type="body" sz="half" idx="2"/>
          </p:nvPr>
        </p:nvSpPr>
        <p:spPr>
          <a:xfrm>
            <a:off x="477622" y="2809753"/>
            <a:ext cx="3084844" cy="3335519"/>
          </a:xfrm>
        </p:spPr>
        <p:txBody>
          <a:bodyPr vert="horz" lIns="0" tIns="45720" rIns="0" bIns="45720" rtlCol="0">
            <a:normAutofit/>
          </a:bodyPr>
          <a:lstStyle/>
          <a:p>
            <a:r>
              <a:rPr lang="en-US" sz="2800" dirty="0"/>
              <a:t>Bone forming cells – </a:t>
            </a:r>
            <a:r>
              <a:rPr lang="en-US" sz="2800" b="1" dirty="0" smtClean="0"/>
              <a:t>Osteoblasts</a:t>
            </a:r>
          </a:p>
          <a:p>
            <a:r>
              <a:rPr lang="en-US" sz="2800" dirty="0" smtClean="0"/>
              <a:t>Bone-reabsorbing </a:t>
            </a:r>
            <a:r>
              <a:rPr lang="en-US" sz="2800" dirty="0"/>
              <a:t>cells – </a:t>
            </a:r>
            <a:r>
              <a:rPr lang="en-US" sz="2800" b="1" dirty="0"/>
              <a:t>Osteoclasts</a:t>
            </a:r>
          </a:p>
          <a:p>
            <a:pPr marL="285750" indent="-285750">
              <a:buFont typeface="Calibri" panose="020F0502020204030204" pitchFamily="34" charset="0"/>
              <a:buChar char="•"/>
            </a:pPr>
            <a:endParaRPr lang="en-US" b="1" dirty="0">
              <a:sym typeface="Wingdings"/>
            </a:endParaRPr>
          </a:p>
          <a:p>
            <a:pPr marL="285750" indent="-285750">
              <a:buFont typeface="Calibri" panose="020F0502020204030204" pitchFamily="34" charset="0"/>
              <a:buChar char="•"/>
            </a:pPr>
            <a:endParaRPr lang="en-US" dirty="0"/>
          </a:p>
          <a:p>
            <a:pPr marL="742950" lvl="1" indent="-285750">
              <a:buFont typeface="Calibri" panose="020F0502020204030204" pitchFamily="34" charset="0"/>
              <a:buChar char="•"/>
            </a:pPr>
            <a:endParaRPr lang="en-US" sz="1500" dirty="0">
              <a:solidFill>
                <a:srgbClr val="FFFFFF"/>
              </a:solidFill>
            </a:endParaRPr>
          </a:p>
        </p:txBody>
      </p:sp>
    </p:spTree>
    <p:extLst>
      <p:ext uri="{BB962C8B-B14F-4D97-AF65-F5344CB8AC3E}">
        <p14:creationId xmlns:p14="http://schemas.microsoft.com/office/powerpoint/2010/main" val="14301082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29F45E3-C125-49F5-863F-3F771273B7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F23C6175-7110-4DB0-BEA4-FC1D293020B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xmlns="" id="{044DF19B-511F-4F07-A7AD-1A010C6BFCB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xmlns="" id="{8C0ECC1A-4499-4EF4-93E2-95CFF6E900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831AC17D-423C-4FB5-82F2-CE508722E14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xmlns="" id="{A4D52FC8-9FD0-4C9D-A6B8-4F98F2A0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xmlns="" id="{93CC8476-7FDC-4828-974E-12F0AC2359D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5" descr="f06-08-978032307722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 b="4653"/>
          <a:stretch/>
        </p:blipFill>
        <p:spPr bwMode="auto">
          <a:xfrm>
            <a:off x="633999" y="620720"/>
            <a:ext cx="4001315" cy="50869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289754" y="639097"/>
            <a:ext cx="6253317" cy="3686015"/>
          </a:xfrm>
        </p:spPr>
        <p:txBody>
          <a:bodyPr vert="horz" lIns="91440" tIns="45720" rIns="91440" bIns="45720" rtlCol="0" anchor="b">
            <a:normAutofit/>
          </a:bodyPr>
          <a:lstStyle/>
          <a:p>
            <a:r>
              <a:rPr lang="en-US" sz="8000" dirty="0">
                <a:solidFill>
                  <a:schemeClr val="tx1">
                    <a:lumMod val="85000"/>
                    <a:lumOff val="15000"/>
                  </a:schemeClr>
                </a:solidFill>
              </a:rPr>
              <a:t>Bone Development in a Newborn</a:t>
            </a:r>
          </a:p>
        </p:txBody>
      </p:sp>
    </p:spTree>
    <p:extLst>
      <p:ext uri="{BB962C8B-B14F-4D97-AF65-F5344CB8AC3E}">
        <p14:creationId xmlns:p14="http://schemas.microsoft.com/office/powerpoint/2010/main" val="159241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02641"/>
            <a:ext cx="3200400" cy="2286000"/>
          </a:xfrm>
        </p:spPr>
        <p:txBody>
          <a:bodyPr>
            <a:normAutofit/>
          </a:bodyPr>
          <a:lstStyle/>
          <a:p>
            <a:r>
              <a:rPr lang="en-US" sz="5400" dirty="0" smtClean="0"/>
              <a:t>Axial Skeleton</a:t>
            </a:r>
            <a:endParaRPr lang="en-US" sz="5400" dirty="0"/>
          </a:p>
        </p:txBody>
      </p:sp>
      <p:sp>
        <p:nvSpPr>
          <p:cNvPr id="3" name="Content Placeholder 2"/>
          <p:cNvSpPr>
            <a:spLocks noGrp="1"/>
          </p:cNvSpPr>
          <p:nvPr>
            <p:ph idx="1"/>
          </p:nvPr>
        </p:nvSpPr>
        <p:spPr/>
        <p:txBody>
          <a:bodyPr>
            <a:noAutofit/>
          </a:bodyPr>
          <a:lstStyle/>
          <a:p>
            <a:pPr>
              <a:buFont typeface="Arial" charset="0"/>
              <a:buChar char="•"/>
            </a:pPr>
            <a:r>
              <a:rPr lang="en-US" altLang="en-US" sz="2800" dirty="0">
                <a:ea typeface="MS PGothic" charset="-128"/>
              </a:rPr>
              <a:t>Human skeleton has two divisions: the axial and the appendicular skeleton (Table 7-1)</a:t>
            </a:r>
          </a:p>
          <a:p>
            <a:pPr>
              <a:buFont typeface="Arial" charset="0"/>
              <a:buChar char="•"/>
            </a:pPr>
            <a:r>
              <a:rPr lang="en-US" altLang="en-US" sz="2800" dirty="0">
                <a:ea typeface="MS PGothic" charset="-128"/>
              </a:rPr>
              <a:t>Axial skeleton</a:t>
            </a:r>
          </a:p>
          <a:p>
            <a:pPr lvl="1">
              <a:buFont typeface="Arial" charset="0"/>
              <a:buChar char="•"/>
            </a:pPr>
            <a:r>
              <a:rPr lang="en-US" altLang="en-US" sz="2400" dirty="0">
                <a:ea typeface="MS PGothic" charset="-128"/>
              </a:rPr>
              <a:t>Bones of the skull, spine, chest, and hyoid bone in the neck</a:t>
            </a:r>
          </a:p>
          <a:p>
            <a:pPr>
              <a:buFont typeface="Arial" charset="0"/>
              <a:buChar char="•"/>
            </a:pPr>
            <a:r>
              <a:rPr lang="en-US" altLang="en-US" sz="2800" dirty="0">
                <a:ea typeface="MS PGothic" charset="-128"/>
              </a:rPr>
              <a:t>Appendicular skeleton</a:t>
            </a:r>
          </a:p>
          <a:p>
            <a:pPr lvl="1">
              <a:buFont typeface="Arial" charset="0"/>
              <a:buChar char="•"/>
            </a:pPr>
            <a:r>
              <a:rPr lang="en-US" altLang="en-US" sz="2400" dirty="0">
                <a:ea typeface="MS PGothic" charset="-128"/>
              </a:rPr>
              <a:t>Upper extremities, including shoulder (pectoral) girdle</a:t>
            </a:r>
          </a:p>
          <a:p>
            <a:pPr lvl="1">
              <a:buFont typeface="Arial" charset="0"/>
              <a:buChar char="•"/>
            </a:pPr>
            <a:r>
              <a:rPr lang="en-US" altLang="en-US" sz="2400" dirty="0">
                <a:ea typeface="MS PGothic" charset="-128"/>
              </a:rPr>
              <a:t>Lower extremities, including hip (pelvic) girdle</a:t>
            </a:r>
          </a:p>
          <a:p>
            <a:pPr>
              <a:buFont typeface="Arial" charset="0"/>
              <a:buChar char="•"/>
            </a:pPr>
            <a:r>
              <a:rPr lang="en-US" altLang="en-US" sz="2800" dirty="0">
                <a:ea typeface="MS PGothic" charset="-128"/>
              </a:rPr>
              <a:t>Location and description of bones</a:t>
            </a:r>
          </a:p>
          <a:p>
            <a:pPr lvl="1">
              <a:buFont typeface="Arial" charset="0"/>
              <a:buChar char="•"/>
            </a:pPr>
            <a:r>
              <a:rPr lang="en-US" altLang="en-US" sz="2400" dirty="0">
                <a:ea typeface="MS PGothic" charset="-128"/>
              </a:rPr>
              <a:t>See Figures 7-9 to 7-22 and Tables 7-2 to </a:t>
            </a:r>
            <a:r>
              <a:rPr lang="en-US" altLang="en-US" sz="2400" dirty="0" smtClean="0">
                <a:ea typeface="MS PGothic" charset="-128"/>
              </a:rPr>
              <a:t>7-6</a:t>
            </a:r>
            <a:endParaRPr lang="en-US" altLang="en-US" sz="2400" dirty="0">
              <a:ea typeface="MS PGothic" charset="-128"/>
            </a:endParaRPr>
          </a:p>
        </p:txBody>
      </p:sp>
      <p:sp>
        <p:nvSpPr>
          <p:cNvPr id="4" name="Text Placeholder 3"/>
          <p:cNvSpPr>
            <a:spLocks noGrp="1"/>
          </p:cNvSpPr>
          <p:nvPr>
            <p:ph type="body" sz="half" idx="2"/>
          </p:nvPr>
        </p:nvSpPr>
        <p:spPr/>
        <p:txBody>
          <a:bodyPr/>
          <a:lstStyle/>
          <a:p>
            <a:endParaRPr lang="en-US" dirty="0"/>
          </a:p>
        </p:txBody>
      </p:sp>
      <p:pic>
        <p:nvPicPr>
          <p:cNvPr id="5" name="Picture 5" descr="f06-09ab-9780323077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7902"/>
            <a:ext cx="4572000" cy="494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505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txBox="1">
            <a:spLocks noChangeArrowheads="1"/>
          </p:cNvSpPr>
          <p:nvPr/>
        </p:nvSpPr>
        <p:spPr bwMode="auto">
          <a:xfrm>
            <a:off x="1524000" y="242888"/>
            <a:ext cx="9145588"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algn="ctr" eaLnBrk="1" hangingPunct="1"/>
            <a:r>
              <a:rPr lang="en-US" altLang="en-US" sz="3600">
                <a:latin typeface="Arial" charset="0"/>
                <a:ea typeface="MS PGothic" charset="-128"/>
              </a:rPr>
              <a:t>The Skull</a:t>
            </a:r>
          </a:p>
        </p:txBody>
      </p:sp>
      <p:pic>
        <p:nvPicPr>
          <p:cNvPr id="22531" name="Picture 5" descr="C:\Users\Jori\Desktop\f07-10ad-97803233411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31875"/>
            <a:ext cx="8421688"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1"/>
          <p:cNvSpPr>
            <a:spLocks noChangeArrowheads="1"/>
          </p:cNvSpPr>
          <p:nvPr/>
        </p:nvSpPr>
        <p:spPr bwMode="auto">
          <a:xfrm>
            <a:off x="7543800" y="6172200"/>
            <a:ext cx="1422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sz="800">
                <a:latin typeface="Arial" charset="0"/>
              </a:rPr>
              <a:t>Courtesy Barbara Cousins.</a:t>
            </a:r>
            <a:endParaRPr lang="en-US" altLang="en-US" sz="800"/>
          </a:p>
        </p:txBody>
      </p:sp>
    </p:spTree>
    <p:extLst>
      <p:ext uri="{BB962C8B-B14F-4D97-AF65-F5344CB8AC3E}">
        <p14:creationId xmlns:p14="http://schemas.microsoft.com/office/powerpoint/2010/main" val="1274615126"/>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A9D068DB-E7E7-4102-9402-EAA049E131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xmlns="" id="{96C8906C-CCD9-4F71-B3DD-BC1331E1A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xmlns="" id="{CA0D6F13-628B-4FC4-AD48-A2B64677D01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xmlns="" id="{D7730C1E-9F8B-4D0C-A8A2-BB5275723D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4AD93E48-101C-49B1-90F1-3F431679BA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xmlns="" id="{495F48F9-D570-45CC-825D-5BBB79C52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83">
            <a:extLst>
              <a:ext uri="{FF2B5EF4-FFF2-40B4-BE49-F238E27FC236}">
                <a16:creationId xmlns:a16="http://schemas.microsoft.com/office/drawing/2014/main" xmlns="" id="{6DE349CF-DE2F-4D85-839D-70911995EAF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23554" name="Picture 5" descr="f06-11ab-9780323077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57" y="640080"/>
            <a:ext cx="9737134" cy="3602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
          <p:cNvSpPr txBox="1">
            <a:spLocks noChangeArrowheads="1"/>
          </p:cNvSpPr>
          <p:nvPr/>
        </p:nvSpPr>
        <p:spPr bwMode="auto">
          <a:xfrm>
            <a:off x="633999" y="4550229"/>
            <a:ext cx="10909073" cy="10576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defTabSz="914400">
              <a:lnSpc>
                <a:spcPct val="85000"/>
              </a:lnSpc>
              <a:spcBef>
                <a:spcPct val="0"/>
              </a:spcBef>
              <a:spcAft>
                <a:spcPts val="600"/>
              </a:spcAft>
            </a:pPr>
            <a:r>
              <a:rPr lang="en-US" altLang="en-US" sz="6000" spc="-50">
                <a:solidFill>
                  <a:schemeClr val="tx1">
                    <a:lumMod val="85000"/>
                    <a:lumOff val="15000"/>
                  </a:schemeClr>
                </a:solidFill>
                <a:latin typeface="+mj-lt"/>
                <a:ea typeface="+mj-ea"/>
                <a:cs typeface="+mj-cs"/>
              </a:rPr>
              <a:t>Paranasal Sinuses</a:t>
            </a:r>
          </a:p>
        </p:txBody>
      </p:sp>
    </p:spTree>
    <p:extLst>
      <p:ext uri="{BB962C8B-B14F-4D97-AF65-F5344CB8AC3E}">
        <p14:creationId xmlns:p14="http://schemas.microsoft.com/office/powerpoint/2010/main" val="167570942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A9D068DB-E7E7-4102-9402-EAA049E131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xmlns="" id="{96C8906C-CCD9-4F71-B3DD-BC1331E1A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xmlns="" id="{CA0D6F13-628B-4FC4-AD48-A2B64677D01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xmlns="" id="{4EBB098A-039D-49B2-A19C-F5DF1BB917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70F8A06C-4DFF-4DCA-B2DF-33226525702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xmlns="" id="{27FCF486-ED0C-4BFB-B43C-D9B6D15DB2F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83">
            <a:extLst>
              <a:ext uri="{FF2B5EF4-FFF2-40B4-BE49-F238E27FC236}">
                <a16:creationId xmlns:a16="http://schemas.microsoft.com/office/drawing/2014/main" xmlns="" id="{BF9B165B-9C50-4138-BDCA-58996E2767D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24579" name="Picture 3" descr="C:\Users\Jori\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999" y="753716"/>
            <a:ext cx="5462001" cy="48268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1"/>
          <p:cNvSpPr txBox="1">
            <a:spLocks noChangeArrowheads="1"/>
          </p:cNvSpPr>
          <p:nvPr/>
        </p:nvSpPr>
        <p:spPr bwMode="auto">
          <a:xfrm>
            <a:off x="6730000" y="639097"/>
            <a:ext cx="4813072" cy="36860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defTabSz="914400">
              <a:lnSpc>
                <a:spcPct val="85000"/>
              </a:lnSpc>
              <a:spcBef>
                <a:spcPct val="0"/>
              </a:spcBef>
              <a:spcAft>
                <a:spcPts val="600"/>
              </a:spcAft>
            </a:pPr>
            <a:r>
              <a:rPr lang="en-US" altLang="en-US" sz="8000" spc="-50">
                <a:solidFill>
                  <a:schemeClr val="tx1">
                    <a:lumMod val="85000"/>
                    <a:lumOff val="15000"/>
                  </a:schemeClr>
                </a:solidFill>
                <a:latin typeface="+mj-lt"/>
                <a:ea typeface="+mj-ea"/>
                <a:cs typeface="+mj-cs"/>
              </a:rPr>
              <a:t>Hyoid Bone</a:t>
            </a:r>
          </a:p>
        </p:txBody>
      </p:sp>
    </p:spTree>
    <p:extLst>
      <p:ext uri="{BB962C8B-B14F-4D97-AF65-F5344CB8AC3E}">
        <p14:creationId xmlns:p14="http://schemas.microsoft.com/office/powerpoint/2010/main" val="3539508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768C21D0-E473-4822-976E-2A142825DF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xmlns="" id="{0022C4D8-970B-4A32-B0BD-AAC4366E776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xmlns="" id="{841F4C4C-B5CB-4E95-8A7D-C738E7FFD08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xmlns="" id="{90685A20-1F41-4F9F-B2D0-3610271129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9CD8E901-F3D3-4B87-A340-DFEAC61F96E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xmlns="" id="{729AC5FB-82CE-4893-AA8A-B3674305C35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83">
            <a:extLst>
              <a:ext uri="{FF2B5EF4-FFF2-40B4-BE49-F238E27FC236}">
                <a16:creationId xmlns:a16="http://schemas.microsoft.com/office/drawing/2014/main" xmlns="" id="{190365E4-B087-446A-A75A-7EBF3F323A4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2" descr="C:\Users\Jori\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57" y="701560"/>
            <a:ext cx="5131653" cy="3479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5" descr="f06-12ac-97803230772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4891" y="640080"/>
            <a:ext cx="4420535" cy="3602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85">
            <a:extLst>
              <a:ext uri="{FF2B5EF4-FFF2-40B4-BE49-F238E27FC236}">
                <a16:creationId xmlns:a16="http://schemas.microsoft.com/office/drawing/2014/main" xmlns="" id="{DC5DB6CE-C89E-499E-92B7-5EC8477678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3" name="Rectangle 1"/>
          <p:cNvSpPr txBox="1">
            <a:spLocks noChangeArrowheads="1"/>
          </p:cNvSpPr>
          <p:nvPr/>
        </p:nvSpPr>
        <p:spPr bwMode="auto">
          <a:xfrm>
            <a:off x="633999" y="4550229"/>
            <a:ext cx="10909073" cy="10576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defTabSz="914400">
              <a:lnSpc>
                <a:spcPct val="85000"/>
              </a:lnSpc>
              <a:spcBef>
                <a:spcPct val="0"/>
              </a:spcBef>
              <a:spcAft>
                <a:spcPts val="600"/>
              </a:spcAft>
            </a:pPr>
            <a:r>
              <a:rPr lang="en-US" altLang="en-US" sz="6000" spc="-50">
                <a:solidFill>
                  <a:schemeClr val="tx1">
                    <a:lumMod val="85000"/>
                    <a:lumOff val="15000"/>
                  </a:schemeClr>
                </a:solidFill>
                <a:latin typeface="+mj-lt"/>
                <a:ea typeface="+mj-ea"/>
                <a:cs typeface="+mj-cs"/>
              </a:rPr>
              <a:t>The Vertebral Column</a:t>
            </a:r>
          </a:p>
        </p:txBody>
      </p:sp>
    </p:spTree>
    <p:extLst>
      <p:ext uri="{BB962C8B-B14F-4D97-AF65-F5344CB8AC3E}">
        <p14:creationId xmlns:p14="http://schemas.microsoft.com/office/powerpoint/2010/main" val="235440812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 y="1569719"/>
            <a:ext cx="3200400" cy="2286000"/>
          </a:xfrm>
        </p:spPr>
        <p:txBody>
          <a:bodyPr/>
          <a:lstStyle/>
          <a:p>
            <a:r>
              <a:rPr lang="en-US" dirty="0" smtClean="0"/>
              <a:t>Functions of the Skeletal System</a:t>
            </a:r>
            <a:endParaRPr lang="en-US" dirty="0"/>
          </a:p>
        </p:txBody>
      </p:sp>
      <p:graphicFrame>
        <p:nvGraphicFramePr>
          <p:cNvPr id="4" name="Diagram 3"/>
          <p:cNvGraphicFramePr/>
          <p:nvPr>
            <p:extLst>
              <p:ext uri="{D42A27DB-BD31-4B8C-83A1-F6EECF244321}">
                <p14:modId xmlns:p14="http://schemas.microsoft.com/office/powerpoint/2010/main" val="1947571104"/>
              </p:ext>
            </p:extLst>
          </p:nvPr>
        </p:nvGraphicFramePr>
        <p:xfrm>
          <a:off x="4135120" y="83819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82675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f06-13ab-9780323077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00200"/>
            <a:ext cx="7932738"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1"/>
          <p:cNvSpPr txBox="1">
            <a:spLocks noChangeArrowheads="1"/>
          </p:cNvSpPr>
          <p:nvPr/>
        </p:nvSpPr>
        <p:spPr bwMode="auto">
          <a:xfrm>
            <a:off x="1522412" y="166688"/>
            <a:ext cx="9145588"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algn="ctr" eaLnBrk="1" hangingPunct="1"/>
            <a:r>
              <a:rPr lang="en-US" altLang="en-US" sz="3600">
                <a:latin typeface="Arial" charset="0"/>
                <a:ea typeface="MS PGothic" charset="-128"/>
              </a:rPr>
              <a:t>The Third Lumbar Vertebra</a:t>
            </a:r>
          </a:p>
        </p:txBody>
      </p:sp>
      <p:sp>
        <p:nvSpPr>
          <p:cNvPr id="26628" name="Rectangle 1"/>
          <p:cNvSpPr>
            <a:spLocks noChangeArrowheads="1"/>
          </p:cNvSpPr>
          <p:nvPr/>
        </p:nvSpPr>
        <p:spPr bwMode="auto">
          <a:xfrm>
            <a:off x="5389563" y="4957763"/>
            <a:ext cx="1420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sz="800">
                <a:latin typeface="Arial" charset="0"/>
              </a:rPr>
              <a:t>Courtesy Barbara Cousins.</a:t>
            </a:r>
          </a:p>
        </p:txBody>
      </p:sp>
    </p:spTree>
    <p:extLst>
      <p:ext uri="{BB962C8B-B14F-4D97-AF65-F5344CB8AC3E}">
        <p14:creationId xmlns:p14="http://schemas.microsoft.com/office/powerpoint/2010/main" val="506853228"/>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ea typeface="MS PGothic" charset="-128"/>
              </a:rPr>
              <a:t>Atlas and Axis</a:t>
            </a:r>
          </a:p>
        </p:txBody>
      </p:sp>
      <p:pic>
        <p:nvPicPr>
          <p:cNvPr id="27651" name="Picture 2" descr="C:\Users\Jori\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00201"/>
            <a:ext cx="711200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1"/>
          <p:cNvSpPr>
            <a:spLocks noChangeArrowheads="1"/>
          </p:cNvSpPr>
          <p:nvPr/>
        </p:nvSpPr>
        <p:spPr bwMode="auto">
          <a:xfrm>
            <a:off x="3124200" y="5727700"/>
            <a:ext cx="6324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800">
                <a:latin typeface="Arial" charset="0"/>
              </a:rPr>
              <a:t>Adapted from Drake R, Vogl W, Mitchell AWM: </a:t>
            </a:r>
            <a:r>
              <a:rPr lang="en-US" altLang="en-US" sz="800" i="1">
                <a:latin typeface="Arial" charset="0"/>
              </a:rPr>
              <a:t>Gray’s anatomy for students, </a:t>
            </a:r>
            <a:r>
              <a:rPr lang="en-US" altLang="en-US" sz="800">
                <a:latin typeface="Arial" charset="0"/>
              </a:rPr>
              <a:t>ed 3, Philadelphia, 2015, Churchill Livingstone.</a:t>
            </a:r>
            <a:endParaRPr lang="en-US" altLang="en-US" sz="800"/>
          </a:p>
        </p:txBody>
      </p:sp>
    </p:spTree>
    <p:extLst>
      <p:ext uri="{BB962C8B-B14F-4D97-AF65-F5344CB8AC3E}">
        <p14:creationId xmlns:p14="http://schemas.microsoft.com/office/powerpoint/2010/main" val="1126020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f06-14-9780323077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1" y="1143000"/>
            <a:ext cx="4773613"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1"/>
          <p:cNvSpPr txBox="1">
            <a:spLocks noChangeArrowheads="1"/>
          </p:cNvSpPr>
          <p:nvPr/>
        </p:nvSpPr>
        <p:spPr bwMode="auto">
          <a:xfrm>
            <a:off x="1522412" y="166688"/>
            <a:ext cx="9145588"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algn="ctr" eaLnBrk="1" hangingPunct="1"/>
            <a:r>
              <a:rPr lang="en-US" altLang="en-US" sz="3600">
                <a:latin typeface="Arial" charset="0"/>
                <a:ea typeface="MS PGothic" charset="-128"/>
              </a:rPr>
              <a:t>Spinal Curvature of an Infant</a:t>
            </a:r>
          </a:p>
        </p:txBody>
      </p:sp>
      <p:sp>
        <p:nvSpPr>
          <p:cNvPr id="28676" name="Rectangle 1"/>
          <p:cNvSpPr>
            <a:spLocks noChangeArrowheads="1"/>
          </p:cNvSpPr>
          <p:nvPr/>
        </p:nvSpPr>
        <p:spPr bwMode="auto">
          <a:xfrm>
            <a:off x="3632200" y="6129338"/>
            <a:ext cx="49022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5000"/>
              </a:lnSpc>
            </a:pPr>
            <a:r>
              <a:rPr lang="en-US" altLang="en-US" sz="800">
                <a:latin typeface="Arial" charset="0"/>
                <a:ea typeface="Calibri" charset="0"/>
                <a:cs typeface="Times New Roman" charset="0"/>
              </a:rPr>
              <a:t>From Hockenberry MJ, Wilson D: </a:t>
            </a:r>
            <a:r>
              <a:rPr lang="en-US" altLang="en-US" sz="800" i="1">
                <a:latin typeface="Arial" charset="0"/>
                <a:ea typeface="Calibri" charset="0"/>
                <a:cs typeface="Times New Roman" charset="0"/>
              </a:rPr>
              <a:t>Wong’s essentials of pediatric nursing, </a:t>
            </a:r>
            <a:r>
              <a:rPr lang="en-US" altLang="en-US" sz="800">
                <a:latin typeface="Arial" charset="0"/>
                <a:ea typeface="Calibri" charset="0"/>
                <a:cs typeface="Times New Roman" charset="0"/>
              </a:rPr>
              <a:t>ed 9, St Louis, 2013, Mosby.</a:t>
            </a:r>
            <a:endParaRPr lang="en-US" altLang="en-US" sz="800">
              <a:cs typeface="Times New Roman" charset="0"/>
            </a:endParaRPr>
          </a:p>
        </p:txBody>
      </p:sp>
    </p:spTree>
    <p:extLst>
      <p:ext uri="{BB962C8B-B14F-4D97-AF65-F5344CB8AC3E}">
        <p14:creationId xmlns:p14="http://schemas.microsoft.com/office/powerpoint/2010/main" val="1907021571"/>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06510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768C21D0-E473-4822-976E-2A142825DF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xmlns="" id="{0022C4D8-970B-4A32-B0BD-AAC4366E776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xmlns="" id="{841F4C4C-B5CB-4E95-8A7D-C738E7FFD08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xmlns="" id="{90685A20-1F41-4F9F-B2D0-3610271129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9CD8E901-F3D3-4B87-A340-DFEAC61F96E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xmlns="" id="{729AC5FB-82CE-4893-AA8A-B3674305C35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83">
            <a:extLst>
              <a:ext uri="{FF2B5EF4-FFF2-40B4-BE49-F238E27FC236}">
                <a16:creationId xmlns:a16="http://schemas.microsoft.com/office/drawing/2014/main" xmlns="" id="{190365E4-B087-446A-A75A-7EBF3F323A4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29698" name="Picture 5" descr="f06-15-9780323077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57" y="927611"/>
            <a:ext cx="5131653" cy="30276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Jori\Desktop\Untitl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4891" y="640080"/>
            <a:ext cx="5106132" cy="3602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85">
            <a:extLst>
              <a:ext uri="{FF2B5EF4-FFF2-40B4-BE49-F238E27FC236}">
                <a16:creationId xmlns:a16="http://schemas.microsoft.com/office/drawing/2014/main" xmlns="" id="{DC5DB6CE-C89E-499E-92B7-5EC8477678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9" name="Rectangle 1"/>
          <p:cNvSpPr txBox="1">
            <a:spLocks noChangeArrowheads="1"/>
          </p:cNvSpPr>
          <p:nvPr/>
        </p:nvSpPr>
        <p:spPr bwMode="auto">
          <a:xfrm>
            <a:off x="633999" y="4550229"/>
            <a:ext cx="10909073" cy="10576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defTabSz="914400">
              <a:lnSpc>
                <a:spcPct val="85000"/>
              </a:lnSpc>
              <a:spcBef>
                <a:spcPct val="0"/>
              </a:spcBef>
              <a:spcAft>
                <a:spcPts val="600"/>
              </a:spcAft>
            </a:pPr>
            <a:r>
              <a:rPr lang="en-US" altLang="en-US" sz="6000" spc="-50">
                <a:solidFill>
                  <a:schemeClr val="tx1">
                    <a:lumMod val="85000"/>
                    <a:lumOff val="15000"/>
                  </a:schemeClr>
                </a:solidFill>
                <a:latin typeface="+mj-lt"/>
                <a:ea typeface="+mj-ea"/>
                <a:cs typeface="+mj-cs"/>
              </a:rPr>
              <a:t>Bones of the Thorax</a:t>
            </a:r>
          </a:p>
        </p:txBody>
      </p:sp>
    </p:spTree>
    <p:extLst>
      <p:ext uri="{BB962C8B-B14F-4D97-AF65-F5344CB8AC3E}">
        <p14:creationId xmlns:p14="http://schemas.microsoft.com/office/powerpoint/2010/main" val="100236094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txBox="1">
            <a:spLocks noChangeArrowheads="1"/>
          </p:cNvSpPr>
          <p:nvPr/>
        </p:nvSpPr>
        <p:spPr bwMode="auto">
          <a:xfrm>
            <a:off x="1522412" y="228601"/>
            <a:ext cx="9145588"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algn="ctr" eaLnBrk="1" hangingPunct="1"/>
            <a:r>
              <a:rPr lang="en-US" altLang="en-US" sz="3600">
                <a:latin typeface="Arial" charset="0"/>
                <a:ea typeface="MS PGothic" charset="-128"/>
              </a:rPr>
              <a:t>Bones of the Right Arm, </a:t>
            </a:r>
          </a:p>
          <a:p>
            <a:pPr algn="ctr" eaLnBrk="1" hangingPunct="1"/>
            <a:r>
              <a:rPr lang="en-US" altLang="en-US" sz="3600">
                <a:latin typeface="Arial" charset="0"/>
                <a:ea typeface="MS PGothic" charset="-128"/>
              </a:rPr>
              <a:t>Elbow, and Forearm (Anterior View)</a:t>
            </a:r>
          </a:p>
        </p:txBody>
      </p:sp>
      <p:pic>
        <p:nvPicPr>
          <p:cNvPr id="30723" name="Picture 3" descr="C:\Users\Jori\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24000"/>
            <a:ext cx="8305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
          <p:cNvSpPr>
            <a:spLocks noChangeArrowheads="1"/>
          </p:cNvSpPr>
          <p:nvPr/>
        </p:nvSpPr>
        <p:spPr bwMode="auto">
          <a:xfrm>
            <a:off x="7848600" y="5110164"/>
            <a:ext cx="22860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5000"/>
              </a:lnSpc>
            </a:pPr>
            <a:r>
              <a:rPr lang="en-US" altLang="en-US" sz="800">
                <a:latin typeface="Arial" charset="0"/>
                <a:ea typeface="Calibri" charset="0"/>
                <a:cs typeface="Times New Roman" charset="0"/>
              </a:rPr>
              <a:t>From Vidic B, Suarez FR: </a:t>
            </a:r>
            <a:r>
              <a:rPr lang="en-US" altLang="en-US" sz="800" i="1">
                <a:latin typeface="Arial" charset="0"/>
                <a:ea typeface="Calibri" charset="0"/>
                <a:cs typeface="Times New Roman" charset="0"/>
              </a:rPr>
              <a:t>Photographic atlas of the human body, </a:t>
            </a:r>
            <a:r>
              <a:rPr lang="en-US" altLang="en-US" sz="800">
                <a:latin typeface="Arial" charset="0"/>
                <a:ea typeface="Calibri" charset="0"/>
                <a:cs typeface="Times New Roman" charset="0"/>
              </a:rPr>
              <a:t>St Louis, 1984, Mosby.</a:t>
            </a:r>
            <a:endParaRPr lang="en-US" altLang="en-US" sz="800">
              <a:cs typeface="Times New Roman" charset="0"/>
            </a:endParaRPr>
          </a:p>
        </p:txBody>
      </p:sp>
    </p:spTree>
    <p:extLst>
      <p:ext uri="{BB962C8B-B14F-4D97-AF65-F5344CB8AC3E}">
        <p14:creationId xmlns:p14="http://schemas.microsoft.com/office/powerpoint/2010/main" val="257727053"/>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txBox="1">
            <a:spLocks noChangeArrowheads="1"/>
          </p:cNvSpPr>
          <p:nvPr/>
        </p:nvSpPr>
        <p:spPr bwMode="auto">
          <a:xfrm>
            <a:off x="1522412" y="228601"/>
            <a:ext cx="9145588"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algn="ctr" eaLnBrk="1" hangingPunct="1"/>
            <a:r>
              <a:rPr lang="en-US" altLang="en-US" sz="3600">
                <a:latin typeface="Arial" charset="0"/>
                <a:ea typeface="MS PGothic" charset="-128"/>
              </a:rPr>
              <a:t>Bones of the Right Arm, </a:t>
            </a:r>
          </a:p>
          <a:p>
            <a:pPr algn="ctr" eaLnBrk="1" hangingPunct="1"/>
            <a:r>
              <a:rPr lang="en-US" altLang="en-US" sz="3600">
                <a:latin typeface="Arial" charset="0"/>
                <a:ea typeface="MS PGothic" charset="-128"/>
              </a:rPr>
              <a:t>Elbow, and Forearm (Posterior View)</a:t>
            </a:r>
          </a:p>
        </p:txBody>
      </p:sp>
      <p:pic>
        <p:nvPicPr>
          <p:cNvPr id="31747" name="Picture 3" descr="C:\Users\Jori\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26" y="1579564"/>
            <a:ext cx="8054975"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3"/>
          <p:cNvSpPr>
            <a:spLocks noChangeArrowheads="1"/>
          </p:cNvSpPr>
          <p:nvPr/>
        </p:nvSpPr>
        <p:spPr bwMode="auto">
          <a:xfrm>
            <a:off x="7696200" y="5110164"/>
            <a:ext cx="22860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5000"/>
              </a:lnSpc>
            </a:pPr>
            <a:r>
              <a:rPr lang="en-US" altLang="en-US" sz="800">
                <a:latin typeface="Arial" charset="0"/>
                <a:ea typeface="Calibri" charset="0"/>
                <a:cs typeface="Times New Roman" charset="0"/>
              </a:rPr>
              <a:t>From Vidic B, Suarez FR: </a:t>
            </a:r>
            <a:r>
              <a:rPr lang="en-US" altLang="en-US" sz="800" i="1">
                <a:latin typeface="Arial" charset="0"/>
                <a:ea typeface="Calibri" charset="0"/>
                <a:cs typeface="Times New Roman" charset="0"/>
              </a:rPr>
              <a:t>Photographic atlas of the human body, </a:t>
            </a:r>
            <a:r>
              <a:rPr lang="en-US" altLang="en-US" sz="800">
                <a:latin typeface="Arial" charset="0"/>
                <a:ea typeface="Calibri" charset="0"/>
                <a:cs typeface="Times New Roman" charset="0"/>
              </a:rPr>
              <a:t>St Louis, 1984, Mosby.</a:t>
            </a:r>
            <a:endParaRPr lang="en-US" altLang="en-US" sz="800">
              <a:cs typeface="Times New Roman" charset="0"/>
            </a:endParaRPr>
          </a:p>
        </p:txBody>
      </p:sp>
    </p:spTree>
    <p:extLst>
      <p:ext uri="{BB962C8B-B14F-4D97-AF65-F5344CB8AC3E}">
        <p14:creationId xmlns:p14="http://schemas.microsoft.com/office/powerpoint/2010/main" val="1065745835"/>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A9D068DB-E7E7-4102-9402-EAA049E131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xmlns="" id="{96C8906C-CCD9-4F71-B3DD-BC1331E1A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xmlns="" id="{CA0D6F13-628B-4FC4-AD48-A2B64677D01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xmlns="" id="{15746F23-6A4C-4A1F-A0CE-A0C8537D52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D87C466A-2605-4E25-9E19-8E277E2EAEE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xmlns="" id="{87CC7517-DC26-4B88-BF95-5D09F3E93E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83">
            <a:extLst>
              <a:ext uri="{FF2B5EF4-FFF2-40B4-BE49-F238E27FC236}">
                <a16:creationId xmlns:a16="http://schemas.microsoft.com/office/drawing/2014/main" xmlns="" id="{D9BFE64E-CCE4-4F62-BB14-C7028756C8C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32770" name="Picture 5" descr="f06-17-9780323077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999" y="1007092"/>
            <a:ext cx="6912217" cy="43201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1"/>
          <p:cNvSpPr txBox="1">
            <a:spLocks noChangeArrowheads="1"/>
          </p:cNvSpPr>
          <p:nvPr/>
        </p:nvSpPr>
        <p:spPr bwMode="auto">
          <a:xfrm>
            <a:off x="8141110" y="639097"/>
            <a:ext cx="3401961" cy="36860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defTabSz="914400">
              <a:lnSpc>
                <a:spcPct val="85000"/>
              </a:lnSpc>
              <a:spcBef>
                <a:spcPct val="0"/>
              </a:spcBef>
              <a:spcAft>
                <a:spcPts val="600"/>
              </a:spcAft>
            </a:pPr>
            <a:r>
              <a:rPr lang="en-US" altLang="en-US" sz="6600" spc="-50">
                <a:solidFill>
                  <a:schemeClr val="tx1">
                    <a:lumMod val="85000"/>
                    <a:lumOff val="15000"/>
                  </a:schemeClr>
                </a:solidFill>
                <a:latin typeface="+mj-lt"/>
                <a:ea typeface="+mj-ea"/>
                <a:cs typeface="+mj-cs"/>
              </a:rPr>
              <a:t>Bones of the Right Hand and Wrist</a:t>
            </a:r>
          </a:p>
        </p:txBody>
      </p:sp>
    </p:spTree>
    <p:extLst>
      <p:ext uri="{BB962C8B-B14F-4D97-AF65-F5344CB8AC3E}">
        <p14:creationId xmlns:p14="http://schemas.microsoft.com/office/powerpoint/2010/main" val="171689850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A9D068DB-E7E7-4102-9402-EAA049E131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xmlns="" id="{96C8906C-CCD9-4F71-B3DD-BC1331E1A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xmlns="" id="{CA0D6F13-628B-4FC4-AD48-A2B64677D01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xmlns="" id="{4EBB098A-039D-49B2-A19C-F5DF1BB917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70F8A06C-4DFF-4DCA-B2DF-33226525702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xmlns="" id="{27FCF486-ED0C-4BFB-B43C-D9B6D15DB2F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83">
            <a:extLst>
              <a:ext uri="{FF2B5EF4-FFF2-40B4-BE49-F238E27FC236}">
                <a16:creationId xmlns:a16="http://schemas.microsoft.com/office/drawing/2014/main" xmlns="" id="{BF9B165B-9C50-4138-BDCA-58996E2767D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11" name="Picture 3" descr="C:\Users\Owner\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312" y="640081"/>
            <a:ext cx="4561375" cy="50541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1"/>
          <p:cNvSpPr txBox="1">
            <a:spLocks noChangeArrowheads="1"/>
          </p:cNvSpPr>
          <p:nvPr/>
        </p:nvSpPr>
        <p:spPr bwMode="auto">
          <a:xfrm>
            <a:off x="6730000" y="639097"/>
            <a:ext cx="4813072" cy="36860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fontScale="92500" lnSpcReduction="10000"/>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defTabSz="914400">
              <a:lnSpc>
                <a:spcPct val="85000"/>
              </a:lnSpc>
              <a:spcBef>
                <a:spcPct val="0"/>
              </a:spcBef>
              <a:spcAft>
                <a:spcPts val="600"/>
              </a:spcAft>
            </a:pPr>
            <a:r>
              <a:rPr lang="en-US" altLang="en-US" sz="8000" spc="-50" dirty="0" smtClean="0">
                <a:solidFill>
                  <a:schemeClr val="tx1">
                    <a:lumMod val="85000"/>
                    <a:lumOff val="15000"/>
                  </a:schemeClr>
                </a:solidFill>
                <a:latin typeface="+mj-lt"/>
                <a:ea typeface="+mj-ea"/>
                <a:cs typeface="+mj-cs"/>
              </a:rPr>
              <a:t>Bones of the Thigh, Knee and Leg</a:t>
            </a:r>
            <a:endParaRPr lang="en-US" altLang="en-US" sz="8000" spc="-50" dirty="0">
              <a:solidFill>
                <a:schemeClr val="tx1">
                  <a:lumMod val="85000"/>
                  <a:lumOff val="15000"/>
                </a:schemeClr>
              </a:solidFill>
              <a:latin typeface="+mj-lt"/>
              <a:ea typeface="+mj-ea"/>
              <a:cs typeface="+mj-cs"/>
            </a:endParaRPr>
          </a:p>
        </p:txBody>
      </p:sp>
    </p:spTree>
    <p:extLst>
      <p:ext uri="{BB962C8B-B14F-4D97-AF65-F5344CB8AC3E}">
        <p14:creationId xmlns:p14="http://schemas.microsoft.com/office/powerpoint/2010/main" val="263244150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A9D068DB-E7E7-4102-9402-EAA049E131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xmlns="" id="{96C8906C-CCD9-4F71-B3DD-BC1331E1A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xmlns="" id="{CA0D6F13-628B-4FC4-AD48-A2B64677D01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xmlns="" id="{9EF96A8B-E86D-4F3A-AA75-7B1E0891608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6E822080-05A0-4490-8404-A5C900C2C8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xmlns="" id="{ED78922C-0FA6-4876-B387-09E6D18A98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83">
            <a:extLst>
              <a:ext uri="{FF2B5EF4-FFF2-40B4-BE49-F238E27FC236}">
                <a16:creationId xmlns:a16="http://schemas.microsoft.com/office/drawing/2014/main" xmlns="" id="{D5F5B333-A567-4994-B69F-B3D6FFA109A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34818" name="Picture 5" descr="f06-19-9780323077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762" y="620720"/>
            <a:ext cx="3293788" cy="50869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1"/>
          <p:cNvSpPr txBox="1">
            <a:spLocks noChangeArrowheads="1"/>
          </p:cNvSpPr>
          <p:nvPr/>
        </p:nvSpPr>
        <p:spPr bwMode="auto">
          <a:xfrm>
            <a:off x="5289754" y="639097"/>
            <a:ext cx="6253317" cy="36860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defTabSz="914400">
              <a:lnSpc>
                <a:spcPct val="85000"/>
              </a:lnSpc>
              <a:spcBef>
                <a:spcPct val="0"/>
              </a:spcBef>
              <a:spcAft>
                <a:spcPts val="600"/>
              </a:spcAft>
            </a:pPr>
            <a:r>
              <a:rPr lang="en-US" altLang="en-US" sz="8000" spc="-50">
                <a:solidFill>
                  <a:schemeClr val="tx1">
                    <a:lumMod val="85000"/>
                    <a:lumOff val="15000"/>
                  </a:schemeClr>
                </a:solidFill>
                <a:latin typeface="+mj-lt"/>
                <a:ea typeface="+mj-ea"/>
                <a:cs typeface="+mj-cs"/>
              </a:rPr>
              <a:t>Bones of the Right Foot</a:t>
            </a:r>
          </a:p>
        </p:txBody>
      </p:sp>
    </p:spTree>
    <p:extLst>
      <p:ext uri="{BB962C8B-B14F-4D97-AF65-F5344CB8AC3E}">
        <p14:creationId xmlns:p14="http://schemas.microsoft.com/office/powerpoint/2010/main" val="194372348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F89FC01-D0CF-4899-A184-1F00703630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F4E5A9FF-C93F-4A6D-ABDE-2533C3017B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xmlns="" id="{890A4124-979D-4376-AA58-6501D58B67B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xmlns="" id="{ED008ECC-51D4-4E47-80DF-1D22FBBC50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0DA644F7-E61C-4BDD-9510-112510F64F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xmlns="" id="{3EEBA64A-08C9-4EE7-A7DD-C4309E5753B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xmlns="" id="{0EF352D9-7BCC-436E-8520-E9D0BAAA183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999" y="1456526"/>
            <a:ext cx="6909801" cy="3783116"/>
          </a:xfrm>
          <a:prstGeom prst="rect">
            <a:avLst/>
          </a:prstGeom>
        </p:spPr>
      </p:pic>
      <p:sp>
        <p:nvSpPr>
          <p:cNvPr id="2" name="Title 1"/>
          <p:cNvSpPr>
            <a:spLocks noGrp="1"/>
          </p:cNvSpPr>
          <p:nvPr>
            <p:ph type="title"/>
          </p:nvPr>
        </p:nvSpPr>
        <p:spPr>
          <a:xfrm>
            <a:off x="7859485" y="634946"/>
            <a:ext cx="3690257" cy="1450757"/>
          </a:xfrm>
        </p:spPr>
        <p:txBody>
          <a:bodyPr vert="horz" lIns="91440" tIns="45720" rIns="91440" bIns="45720" rtlCol="0" anchor="b">
            <a:normAutofit/>
          </a:bodyPr>
          <a:lstStyle/>
          <a:p>
            <a:r>
              <a:rPr lang="en-US" sz="4800" dirty="0">
                <a:solidFill>
                  <a:schemeClr val="tx1">
                    <a:lumMod val="75000"/>
                    <a:lumOff val="25000"/>
                  </a:schemeClr>
                </a:solidFill>
              </a:rPr>
              <a:t>4 Major Bone Types</a:t>
            </a:r>
          </a:p>
        </p:txBody>
      </p:sp>
      <p:sp>
        <p:nvSpPr>
          <p:cNvPr id="4" name="Text Placeholder 3"/>
          <p:cNvSpPr>
            <a:spLocks noGrp="1"/>
          </p:cNvSpPr>
          <p:nvPr>
            <p:ph type="body" sz="half" idx="2"/>
          </p:nvPr>
        </p:nvSpPr>
        <p:spPr>
          <a:xfrm>
            <a:off x="7859485" y="2198914"/>
            <a:ext cx="3690257" cy="3670180"/>
          </a:xfrm>
        </p:spPr>
        <p:txBody>
          <a:bodyPr vert="horz" lIns="0" tIns="45720" rIns="0" bIns="45720" rtlCol="0">
            <a:normAutofit/>
          </a:bodyPr>
          <a:lstStyle/>
          <a:p>
            <a:pPr marL="742950" lvl="1" indent="-285750">
              <a:buFont typeface="Calibri" panose="020F0502020204030204" pitchFamily="34" charset="0"/>
              <a:buChar char="•"/>
            </a:pPr>
            <a:r>
              <a:rPr lang="en-US" altLang="en-US" sz="1800" b="1" dirty="0"/>
              <a:t>Long bones</a:t>
            </a:r>
            <a:r>
              <a:rPr lang="en-US" altLang="en-US" sz="1800" dirty="0"/>
              <a:t>: For example, humerus (arm)</a:t>
            </a:r>
          </a:p>
          <a:p>
            <a:pPr marL="742950" lvl="1" indent="-285750">
              <a:buFont typeface="Calibri" panose="020F0502020204030204" pitchFamily="34" charset="0"/>
              <a:buChar char="•"/>
            </a:pPr>
            <a:r>
              <a:rPr lang="en-US" altLang="en-US" sz="1800" b="1" dirty="0"/>
              <a:t>Short bones</a:t>
            </a:r>
            <a:r>
              <a:rPr lang="en-US" altLang="en-US" sz="1800" dirty="0"/>
              <a:t>: For example, carpals (wrist)</a:t>
            </a:r>
          </a:p>
          <a:p>
            <a:pPr marL="742950" lvl="1" indent="-285750">
              <a:buFont typeface="Calibri" panose="020F0502020204030204" pitchFamily="34" charset="0"/>
              <a:buChar char="•"/>
            </a:pPr>
            <a:r>
              <a:rPr lang="en-US" altLang="en-US" sz="1800" b="1" dirty="0"/>
              <a:t>Flat bones: </a:t>
            </a:r>
            <a:r>
              <a:rPr lang="en-US" altLang="en-US" sz="1800" dirty="0"/>
              <a:t>For example, frontal (skull)</a:t>
            </a:r>
          </a:p>
          <a:p>
            <a:pPr marL="742950" lvl="1" indent="-285750">
              <a:buFont typeface="Calibri" panose="020F0502020204030204" pitchFamily="34" charset="0"/>
              <a:buChar char="•"/>
            </a:pPr>
            <a:r>
              <a:rPr lang="en-US" altLang="en-US" sz="1800" b="1" dirty="0"/>
              <a:t>Irregular bones: </a:t>
            </a:r>
            <a:r>
              <a:rPr lang="en-US" altLang="en-US" sz="1800" dirty="0"/>
              <a:t>For example, vertebrae (spinal cord)</a:t>
            </a:r>
          </a:p>
          <a:p>
            <a:pPr marL="742950" lvl="1" indent="-285750">
              <a:buFont typeface="Calibri" panose="020F0502020204030204" pitchFamily="34" charset="0"/>
              <a:buChar char="•"/>
            </a:pPr>
            <a:r>
              <a:rPr lang="en-US" altLang="en-US" sz="1800" dirty="0"/>
              <a:t>Some scientists also recognize a sesamoid (round) bone category: For example, patella (kneecap)</a:t>
            </a:r>
          </a:p>
          <a:p>
            <a:pPr marL="342900" indent="-342900">
              <a:buFont typeface="Calibri" panose="020F0502020204030204" pitchFamily="34" charset="0"/>
              <a:buChar char="•"/>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3306988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A9D068DB-E7E7-4102-9402-EAA049E131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xmlns="" id="{96C8906C-CCD9-4F71-B3DD-BC1331E1A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xmlns="" id="{CA0D6F13-628B-4FC4-AD48-A2B64677D01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xmlns="" id="{D7730C1E-9F8B-4D0C-A8A2-BB5275723D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4AD93E48-101C-49B1-90F1-3F431679BA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xmlns="" id="{495F48F9-D570-45CC-825D-5BBB79C52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3" name="Straight Connector 82">
            <a:extLst>
              <a:ext uri="{FF2B5EF4-FFF2-40B4-BE49-F238E27FC236}">
                <a16:creationId xmlns:a16="http://schemas.microsoft.com/office/drawing/2014/main" xmlns="" id="{6DE349CF-DE2F-4D85-839D-70911995EAF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11" name="Picture 5" descr="f06-20ac-9780323077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57" y="-24376"/>
            <a:ext cx="9981743" cy="42671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1"/>
          <p:cNvSpPr txBox="1">
            <a:spLocks noChangeArrowheads="1"/>
          </p:cNvSpPr>
          <p:nvPr/>
        </p:nvSpPr>
        <p:spPr bwMode="auto">
          <a:xfrm>
            <a:off x="633999" y="4550229"/>
            <a:ext cx="10909073" cy="10576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defTabSz="914400">
              <a:lnSpc>
                <a:spcPct val="85000"/>
              </a:lnSpc>
              <a:spcBef>
                <a:spcPct val="0"/>
              </a:spcBef>
              <a:spcAft>
                <a:spcPts val="600"/>
              </a:spcAft>
            </a:pPr>
            <a:r>
              <a:rPr lang="en-US" altLang="en-US" sz="6000" spc="-50" dirty="0" smtClean="0">
                <a:solidFill>
                  <a:schemeClr val="tx1">
                    <a:lumMod val="85000"/>
                    <a:lumOff val="15000"/>
                  </a:schemeClr>
                </a:solidFill>
                <a:latin typeface="+mj-lt"/>
                <a:ea typeface="+mj-ea"/>
                <a:cs typeface="+mj-cs"/>
              </a:rPr>
              <a:t>Arches of the Foot</a:t>
            </a:r>
            <a:endParaRPr lang="en-US" altLang="en-US" sz="6000" spc="-50" dirty="0">
              <a:solidFill>
                <a:schemeClr val="tx1">
                  <a:lumMod val="85000"/>
                  <a:lumOff val="15000"/>
                </a:schemeClr>
              </a:solidFill>
              <a:latin typeface="+mj-lt"/>
              <a:ea typeface="+mj-ea"/>
              <a:cs typeface="+mj-cs"/>
            </a:endParaRPr>
          </a:p>
        </p:txBody>
      </p:sp>
    </p:spTree>
    <p:extLst>
      <p:ext uri="{BB962C8B-B14F-4D97-AF65-F5344CB8AC3E}">
        <p14:creationId xmlns:p14="http://schemas.microsoft.com/office/powerpoint/2010/main" val="240786795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Skeletal Variations</a:t>
            </a:r>
            <a:endParaRPr lang="en-US" dirty="0"/>
          </a:p>
        </p:txBody>
      </p:sp>
      <p:sp>
        <p:nvSpPr>
          <p:cNvPr id="10" name="Text Placeholder 9"/>
          <p:cNvSpPr>
            <a:spLocks noGrp="1"/>
          </p:cNvSpPr>
          <p:nvPr>
            <p:ph type="body" idx="1"/>
          </p:nvPr>
        </p:nvSpPr>
        <p:spPr/>
        <p:txBody>
          <a:bodyPr/>
          <a:lstStyle/>
          <a:p>
            <a:r>
              <a:rPr lang="en-US" dirty="0" smtClean="0"/>
              <a:t>Male</a:t>
            </a:r>
            <a:endParaRPr lang="en-US" dirty="0"/>
          </a:p>
        </p:txBody>
      </p:sp>
      <p:sp>
        <p:nvSpPr>
          <p:cNvPr id="8" name="Content Placeholder 7"/>
          <p:cNvSpPr>
            <a:spLocks noGrp="1"/>
          </p:cNvSpPr>
          <p:nvPr>
            <p:ph sz="half" idx="2"/>
          </p:nvPr>
        </p:nvSpPr>
        <p:spPr/>
        <p:txBody>
          <a:bodyPr/>
          <a:lstStyle/>
          <a:p>
            <a:pPr marR="0" lvl="0" defTabSz="914400" eaLnBrk="1" fontAlgn="auto" latinLnBrk="0" hangingPunct="1">
              <a:lnSpc>
                <a:spcPct val="100000"/>
              </a:lnSpc>
              <a:spcBef>
                <a:spcPts val="0"/>
              </a:spcBef>
              <a:spcAft>
                <a:spcPts val="0"/>
              </a:spcAft>
              <a:buClrTx/>
              <a:buSzTx/>
              <a:buFont typeface="Arial" charset="0"/>
              <a:buChar char="•"/>
              <a:tabLst/>
              <a:defRPr/>
            </a:pPr>
            <a:r>
              <a:rPr lang="en-US" dirty="0" smtClean="0"/>
              <a:t>Larger, more distinct bumps and markings. </a:t>
            </a:r>
          </a:p>
          <a:p>
            <a:pPr lvl="1">
              <a:lnSpc>
                <a:spcPct val="100000"/>
              </a:lnSpc>
              <a:spcBef>
                <a:spcPts val="0"/>
              </a:spcBef>
              <a:spcAft>
                <a:spcPts val="0"/>
              </a:spcAft>
              <a:buClrTx/>
              <a:buFont typeface="Arial" charset="0"/>
              <a:buChar char="•"/>
            </a:pPr>
            <a:r>
              <a:rPr lang="en-US" dirty="0" smtClean="0"/>
              <a:t>Why? More muscle tension on bones needs better attachment. </a:t>
            </a:r>
          </a:p>
          <a:p>
            <a:pPr>
              <a:lnSpc>
                <a:spcPct val="100000"/>
              </a:lnSpc>
              <a:spcBef>
                <a:spcPts val="0"/>
              </a:spcBef>
              <a:spcAft>
                <a:spcPts val="0"/>
              </a:spcAft>
              <a:buClrTx/>
              <a:buFont typeface="Arial" charset="0"/>
              <a:buChar char="•"/>
            </a:pPr>
            <a:r>
              <a:rPr lang="en-US" dirty="0" smtClean="0"/>
              <a:t>Coxal bones are generally larger than the individual female coxal bones. </a:t>
            </a:r>
          </a:p>
          <a:p>
            <a:pPr lvl="1">
              <a:lnSpc>
                <a:spcPct val="100000"/>
              </a:lnSpc>
              <a:spcBef>
                <a:spcPts val="0"/>
              </a:spcBef>
              <a:spcAft>
                <a:spcPts val="0"/>
              </a:spcAft>
              <a:buClrTx/>
              <a:buFont typeface="Arial" charset="0"/>
              <a:buChar char="•"/>
            </a:pPr>
            <a:endParaRPr lang="en-US" dirty="0"/>
          </a:p>
        </p:txBody>
      </p:sp>
      <p:sp>
        <p:nvSpPr>
          <p:cNvPr id="11" name="Text Placeholder 10"/>
          <p:cNvSpPr>
            <a:spLocks noGrp="1"/>
          </p:cNvSpPr>
          <p:nvPr>
            <p:ph type="body" sz="quarter" idx="3"/>
          </p:nvPr>
        </p:nvSpPr>
        <p:spPr/>
        <p:txBody>
          <a:bodyPr/>
          <a:lstStyle/>
          <a:p>
            <a:r>
              <a:rPr lang="en-US" dirty="0" smtClean="0"/>
              <a:t>Female</a:t>
            </a:r>
            <a:endParaRPr lang="en-US" dirty="0"/>
          </a:p>
        </p:txBody>
      </p:sp>
      <p:sp>
        <p:nvSpPr>
          <p:cNvPr id="12" name="Content Placeholder 11"/>
          <p:cNvSpPr>
            <a:spLocks noGrp="1"/>
          </p:cNvSpPr>
          <p:nvPr>
            <p:ph sz="quarter" idx="4"/>
          </p:nvPr>
        </p:nvSpPr>
        <p:spPr/>
        <p:txBody>
          <a:bodyPr/>
          <a:lstStyle/>
          <a:p>
            <a:pPr>
              <a:buFont typeface="Arial" charset="0"/>
              <a:buChar char="•"/>
            </a:pPr>
            <a:r>
              <a:rPr lang="en-US" dirty="0" smtClean="0"/>
              <a:t>Pelvic girdle allows for body of a fetus to be cradled in it before birth, it’s wide opening allows for the baby to pass through during birth. </a:t>
            </a:r>
          </a:p>
          <a:p>
            <a:pPr>
              <a:buFont typeface="Arial" charset="0"/>
              <a:buChar char="•"/>
            </a:pPr>
            <a:r>
              <a:rPr lang="en-US" dirty="0" smtClean="0"/>
              <a:t>Angle at front of the female pelvis (where the two pubic bones meet) is wider than males.</a:t>
            </a:r>
            <a:endParaRPr lang="en-US" dirty="0"/>
          </a:p>
        </p:txBody>
      </p:sp>
    </p:spTree>
    <p:extLst>
      <p:ext uri="{BB962C8B-B14F-4D97-AF65-F5344CB8AC3E}">
        <p14:creationId xmlns:p14="http://schemas.microsoft.com/office/powerpoint/2010/main" val="2067825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A9D068DB-E7E7-4102-9402-EAA049E131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xmlns="" id="{96C8906C-CCD9-4F71-B3DD-BC1331E1A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xmlns="" id="{CA0D6F13-628B-4FC4-AD48-A2B64677D01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xmlns="" id="{4EBB098A-039D-49B2-A19C-F5DF1BB917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70F8A06C-4DFF-4DCA-B2DF-33226525702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xmlns="" id="{27FCF486-ED0C-4BFB-B43C-D9B6D15DB2F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83">
            <a:extLst>
              <a:ext uri="{FF2B5EF4-FFF2-40B4-BE49-F238E27FC236}">
                <a16:creationId xmlns:a16="http://schemas.microsoft.com/office/drawing/2014/main" xmlns="" id="{BF9B165B-9C50-4138-BDCA-58996E2767D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43010" name="Picture 3" descr="C:\Users\Jori\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658" y="-66484"/>
            <a:ext cx="3745028" cy="62678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1"/>
          <p:cNvSpPr>
            <a:spLocks noGrp="1" noChangeArrowheads="1"/>
          </p:cNvSpPr>
          <p:nvPr>
            <p:ph type="title"/>
          </p:nvPr>
        </p:nvSpPr>
        <p:spPr>
          <a:xfrm>
            <a:off x="6730000" y="639097"/>
            <a:ext cx="4813072" cy="3686015"/>
          </a:xfrm>
        </p:spPr>
        <p:txBody>
          <a:bodyPr vert="horz" lIns="91440" tIns="45720" rIns="91440" bIns="45720" rtlCol="0" anchor="b">
            <a:normAutofit/>
          </a:bodyPr>
          <a:lstStyle/>
          <a:p>
            <a:r>
              <a:rPr lang="en-US" altLang="en-US" sz="5600">
                <a:solidFill>
                  <a:schemeClr val="tx1">
                    <a:lumMod val="85000"/>
                    <a:lumOff val="15000"/>
                  </a:schemeClr>
                </a:solidFill>
              </a:rPr>
              <a:t>Comparison of the Male Pelvis</a:t>
            </a:r>
            <a:br>
              <a:rPr lang="en-US" altLang="en-US" sz="5600">
                <a:solidFill>
                  <a:schemeClr val="tx1">
                    <a:lumMod val="85000"/>
                    <a:lumOff val="15000"/>
                  </a:schemeClr>
                </a:solidFill>
              </a:rPr>
            </a:br>
            <a:r>
              <a:rPr lang="en-US" altLang="en-US" sz="5600">
                <a:solidFill>
                  <a:schemeClr val="tx1">
                    <a:lumMod val="85000"/>
                    <a:lumOff val="15000"/>
                  </a:schemeClr>
                </a:solidFill>
              </a:rPr>
              <a:t>and Female Pelvis</a:t>
            </a:r>
          </a:p>
        </p:txBody>
      </p:sp>
    </p:spTree>
    <p:extLst>
      <p:ext uri="{BB962C8B-B14F-4D97-AF65-F5344CB8AC3E}">
        <p14:creationId xmlns:p14="http://schemas.microsoft.com/office/powerpoint/2010/main" val="147400328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Skeletal Variations</a:t>
            </a:r>
            <a:endParaRPr lang="en-US" dirty="0"/>
          </a:p>
        </p:txBody>
      </p:sp>
      <p:sp>
        <p:nvSpPr>
          <p:cNvPr id="3" name="Content Placeholder 2"/>
          <p:cNvSpPr>
            <a:spLocks noGrp="1"/>
          </p:cNvSpPr>
          <p:nvPr>
            <p:ph idx="1"/>
          </p:nvPr>
        </p:nvSpPr>
        <p:spPr/>
        <p:txBody>
          <a:bodyPr>
            <a:noAutofit/>
          </a:bodyPr>
          <a:lstStyle/>
          <a:p>
            <a:pP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600" dirty="0"/>
              <a:t>Age differences</a:t>
            </a:r>
          </a:p>
          <a:p>
            <a:pPr marL="741363" lvl="1"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dirty="0">
                <a:ea typeface="ＭＳ Ｐゴシック" charset="0"/>
                <a:cs typeface="MS Gothic" charset="0"/>
              </a:rPr>
              <a:t>The human skeleton reaches its mature state around age 25</a:t>
            </a:r>
          </a:p>
          <a:p>
            <a:pPr marL="741363" lvl="1"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dirty="0">
                <a:ea typeface="ＭＳ Ｐゴシック" charset="0"/>
                <a:cs typeface="MS Gothic" charset="0"/>
              </a:rPr>
              <a:t>After age 50, the density of bone often decreases slowly</a:t>
            </a:r>
          </a:p>
          <a:p>
            <a:pP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600" dirty="0"/>
              <a:t>Environmental factors</a:t>
            </a:r>
          </a:p>
          <a:p>
            <a:pPr marL="741363" lvl="1"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dirty="0">
                <a:ea typeface="ＭＳ Ｐゴシック" charset="0"/>
                <a:cs typeface="MS Gothic" charset="0"/>
              </a:rPr>
              <a:t>Without enough calcium or vitamin D, the skeleton may show signs of degeneration</a:t>
            </a:r>
          </a:p>
          <a:p>
            <a:pPr marL="741363" lvl="1"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dirty="0">
                <a:ea typeface="ＭＳ Ｐゴシック" charset="0"/>
                <a:cs typeface="MS Gothic" charset="0"/>
              </a:rPr>
              <a:t>Exercise has a profound effect on the </a:t>
            </a:r>
            <a:r>
              <a:rPr lang="en-US" sz="3200" dirty="0" smtClean="0">
                <a:ea typeface="ＭＳ Ｐゴシック" charset="0"/>
                <a:cs typeface="MS Gothic" charset="0"/>
              </a:rPr>
              <a:t>skeleton</a:t>
            </a:r>
            <a:endParaRPr lang="en-US" sz="3200" dirty="0">
              <a:ea typeface="ＭＳ Ｐゴシック" charset="0"/>
              <a:cs typeface="MS Gothic" charset="0"/>
            </a:endParaRPr>
          </a:p>
        </p:txBody>
      </p:sp>
    </p:spTree>
    <p:extLst>
      <p:ext uri="{BB962C8B-B14F-4D97-AF65-F5344CB8AC3E}">
        <p14:creationId xmlns:p14="http://schemas.microsoft.com/office/powerpoint/2010/main" val="1721217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Joints</a:t>
            </a:r>
            <a:endParaRPr lang="en-US" dirty="0"/>
          </a:p>
        </p:txBody>
      </p:sp>
      <p:sp>
        <p:nvSpPr>
          <p:cNvPr id="3" name="Content Placeholder 2"/>
          <p:cNvSpPr>
            <a:spLocks noGrp="1"/>
          </p:cNvSpPr>
          <p:nvPr>
            <p:ph idx="1"/>
          </p:nvPr>
        </p:nvSpPr>
        <p:spPr/>
        <p:txBody>
          <a:bodyPr>
            <a:noAutofit/>
          </a:bodyPr>
          <a:lstStyle/>
          <a:p>
            <a:r>
              <a:rPr lang="en-US" altLang="en-US" sz="2800" dirty="0">
                <a:ea typeface="MS PGothic" charset="-128"/>
              </a:rPr>
              <a:t>Articulation of bones</a:t>
            </a:r>
          </a:p>
          <a:p>
            <a:pPr lvl="1"/>
            <a:r>
              <a:rPr lang="en-US" altLang="en-US" sz="2400" dirty="0">
                <a:ea typeface="MS PGothic" charset="-128"/>
              </a:rPr>
              <a:t>Joints are also called </a:t>
            </a:r>
            <a:r>
              <a:rPr lang="en-US" altLang="en-US" sz="2400" b="1" i="1" dirty="0">
                <a:ea typeface="MS PGothic" charset="-128"/>
              </a:rPr>
              <a:t>articulations </a:t>
            </a:r>
          </a:p>
          <a:p>
            <a:pPr lvl="1"/>
            <a:r>
              <a:rPr lang="en-US" altLang="en-US" sz="2400" dirty="0">
                <a:ea typeface="MS PGothic" charset="-128"/>
              </a:rPr>
              <a:t>Joints hold our bones together and make it possible for movement to occur</a:t>
            </a:r>
          </a:p>
          <a:p>
            <a:pPr lvl="1"/>
            <a:r>
              <a:rPr lang="en-US" altLang="en-US" sz="2400" dirty="0">
                <a:ea typeface="MS PGothic" charset="-128"/>
              </a:rPr>
              <a:t>Every bone except the hyoid (which anchors the tongue) connects to at least one other bone</a:t>
            </a:r>
          </a:p>
          <a:p>
            <a:r>
              <a:rPr lang="en-US" altLang="en-US" sz="2800" dirty="0">
                <a:ea typeface="MS PGothic" charset="-128"/>
              </a:rPr>
              <a:t>Kinds of joints (Figures 7-24 to 7-26)</a:t>
            </a:r>
          </a:p>
          <a:p>
            <a:pPr lvl="1"/>
            <a:r>
              <a:rPr lang="en-US" altLang="en-US" sz="2400" b="1" dirty="0">
                <a:ea typeface="MS PGothic" charset="-128"/>
              </a:rPr>
              <a:t>Synarthroses</a:t>
            </a:r>
            <a:r>
              <a:rPr lang="en-US" altLang="en-US" sz="2400" dirty="0">
                <a:ea typeface="MS PGothic" charset="-128"/>
              </a:rPr>
              <a:t> (no movement): Fibrous connective tissue grows between articulating bones; for example, sutures of skull</a:t>
            </a:r>
          </a:p>
          <a:p>
            <a:pPr lvl="1"/>
            <a:r>
              <a:rPr lang="en-US" altLang="en-US" sz="2400" b="1" dirty="0">
                <a:ea typeface="MS PGothic" charset="-128"/>
              </a:rPr>
              <a:t>Amphiarthroses</a:t>
            </a:r>
            <a:r>
              <a:rPr lang="en-US" altLang="en-US" sz="2400" dirty="0">
                <a:ea typeface="MS PGothic" charset="-128"/>
              </a:rPr>
              <a:t> (slight movement): Cartilage connects articulating bones; for example, symphysis </a:t>
            </a:r>
            <a:r>
              <a:rPr lang="en-US" altLang="en-US" sz="2400" dirty="0" smtClean="0">
                <a:ea typeface="MS PGothic" charset="-128"/>
              </a:rPr>
              <a:t>pubis</a:t>
            </a:r>
            <a:endParaRPr lang="en-US" altLang="en-US" sz="2400" dirty="0">
              <a:ea typeface="MS PGothic" charset="-128"/>
            </a:endParaRPr>
          </a:p>
        </p:txBody>
      </p:sp>
    </p:spTree>
    <p:extLst>
      <p:ext uri="{BB962C8B-B14F-4D97-AF65-F5344CB8AC3E}">
        <p14:creationId xmlns:p14="http://schemas.microsoft.com/office/powerpoint/2010/main" val="1504637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Joints</a:t>
            </a:r>
            <a:endParaRPr lang="en-US" dirty="0"/>
          </a:p>
        </p:txBody>
      </p:sp>
      <p:sp>
        <p:nvSpPr>
          <p:cNvPr id="3" name="Content Placeholder 2"/>
          <p:cNvSpPr>
            <a:spLocks noGrp="1"/>
          </p:cNvSpPr>
          <p:nvPr>
            <p:ph idx="1"/>
          </p:nvPr>
        </p:nvSpPr>
        <p:spPr/>
        <p:txBody>
          <a:bodyPr>
            <a:normAutofit fontScale="92500"/>
          </a:bodyPr>
          <a:lstStyle/>
          <a:p>
            <a:pPr lvl="1"/>
            <a:r>
              <a:rPr lang="en-US" altLang="en-US" sz="3600" b="1" dirty="0">
                <a:ea typeface="MS PGothic" charset="-128"/>
              </a:rPr>
              <a:t>Diarthroses</a:t>
            </a:r>
            <a:r>
              <a:rPr lang="en-US" altLang="en-US" sz="3600" dirty="0">
                <a:ea typeface="MS PGothic" charset="-128"/>
              </a:rPr>
              <a:t> (free movement): Most joints belong to this class</a:t>
            </a:r>
          </a:p>
          <a:p>
            <a:pPr lvl="3"/>
            <a:r>
              <a:rPr lang="en-US" altLang="en-US" sz="2800" dirty="0" smtClean="0">
                <a:ea typeface="MS PGothic" charset="-128"/>
              </a:rPr>
              <a:t>Structures </a:t>
            </a:r>
            <a:r>
              <a:rPr lang="en-US" altLang="en-US" sz="2800" dirty="0">
                <a:ea typeface="MS PGothic" charset="-128"/>
              </a:rPr>
              <a:t>of freely movable joints: Joint capsule and ligaments hold adjoining bones together but permit movement at joint</a:t>
            </a:r>
          </a:p>
          <a:p>
            <a:pPr lvl="3"/>
            <a:r>
              <a:rPr lang="en-US" altLang="en-US" sz="2800" b="1" dirty="0">
                <a:ea typeface="MS PGothic" charset="-128"/>
              </a:rPr>
              <a:t>Articular cartilage: </a:t>
            </a:r>
            <a:r>
              <a:rPr lang="en-US" altLang="en-US" sz="2800" dirty="0">
                <a:ea typeface="MS PGothic" charset="-128"/>
              </a:rPr>
              <a:t>Covers joint ends of bones and absorbs joints </a:t>
            </a:r>
          </a:p>
          <a:p>
            <a:pPr lvl="3"/>
            <a:r>
              <a:rPr lang="en-US" altLang="en-US" sz="2800" b="1" dirty="0">
                <a:ea typeface="MS PGothic" charset="-128"/>
              </a:rPr>
              <a:t>Synovial membrane: </a:t>
            </a:r>
            <a:r>
              <a:rPr lang="en-US" altLang="en-US" sz="2800" dirty="0">
                <a:ea typeface="MS PGothic" charset="-128"/>
              </a:rPr>
              <a:t>Lines joint capsule and secretes lubricating fluid</a:t>
            </a:r>
          </a:p>
          <a:p>
            <a:pPr lvl="3"/>
            <a:r>
              <a:rPr lang="en-US" altLang="en-US" sz="2800" b="1" dirty="0">
                <a:ea typeface="MS PGothic" charset="-128"/>
              </a:rPr>
              <a:t>Joint cavity: </a:t>
            </a:r>
            <a:r>
              <a:rPr lang="en-US" altLang="en-US" sz="2800" dirty="0">
                <a:ea typeface="MS PGothic" charset="-128"/>
              </a:rPr>
              <a:t>Space between joint ends of bones</a:t>
            </a:r>
          </a:p>
          <a:p>
            <a:pPr lvl="3"/>
            <a:r>
              <a:rPr lang="en-US" altLang="en-US" sz="2800" b="1" dirty="0">
                <a:ea typeface="MS PGothic" charset="-128"/>
              </a:rPr>
              <a:t>Bursa: </a:t>
            </a:r>
            <a:r>
              <a:rPr lang="en-US" altLang="en-US" sz="2800" dirty="0">
                <a:ea typeface="MS PGothic" charset="-128"/>
              </a:rPr>
              <a:t>Fluid-filled pouch that absorbs shock; inflammation </a:t>
            </a:r>
            <a:br>
              <a:rPr lang="en-US" altLang="en-US" sz="2800" dirty="0">
                <a:ea typeface="MS PGothic" charset="-128"/>
              </a:rPr>
            </a:br>
            <a:r>
              <a:rPr lang="en-US" altLang="en-US" sz="2800" dirty="0">
                <a:ea typeface="MS PGothic" charset="-128"/>
              </a:rPr>
              <a:t>of bursa is called </a:t>
            </a:r>
            <a:r>
              <a:rPr lang="en-US" altLang="en-US" sz="2800" i="1" dirty="0">
                <a:ea typeface="MS PGothic" charset="-128"/>
              </a:rPr>
              <a:t>bursitis</a:t>
            </a:r>
          </a:p>
          <a:p>
            <a:endParaRPr lang="en-US" dirty="0"/>
          </a:p>
        </p:txBody>
      </p:sp>
    </p:spTree>
    <p:extLst>
      <p:ext uri="{BB962C8B-B14F-4D97-AF65-F5344CB8AC3E}">
        <p14:creationId xmlns:p14="http://schemas.microsoft.com/office/powerpoint/2010/main" val="675387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A9D068DB-E7E7-4102-9402-EAA049E131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xmlns="" id="{96C8906C-CCD9-4F71-B3DD-BC1331E1A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xmlns="" id="{CA0D6F13-628B-4FC4-AD48-A2B64677D01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xmlns="" id="{15746F23-6A4C-4A1F-A0CE-A0C8537D52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D87C466A-2605-4E25-9E19-8E277E2EAEE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xmlns="" id="{87CC7517-DC26-4B88-BF95-5D09F3E93E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83">
            <a:extLst>
              <a:ext uri="{FF2B5EF4-FFF2-40B4-BE49-F238E27FC236}">
                <a16:creationId xmlns:a16="http://schemas.microsoft.com/office/drawing/2014/main" xmlns="" id="{D9BFE64E-CCE4-4F62-BB14-C7028756C8C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48131" name="Picture 4" descr="E:\07\web_art\f07-24ab-97803233411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999" y="1214458"/>
            <a:ext cx="6912217" cy="39054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1"/>
          <p:cNvSpPr txBox="1">
            <a:spLocks noChangeArrowheads="1"/>
          </p:cNvSpPr>
          <p:nvPr/>
        </p:nvSpPr>
        <p:spPr bwMode="auto">
          <a:xfrm>
            <a:off x="8141110" y="639097"/>
            <a:ext cx="3401961" cy="36860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defTabSz="914400">
              <a:lnSpc>
                <a:spcPct val="85000"/>
              </a:lnSpc>
              <a:spcBef>
                <a:spcPct val="0"/>
              </a:spcBef>
              <a:spcAft>
                <a:spcPts val="600"/>
              </a:spcAft>
            </a:pPr>
            <a:r>
              <a:rPr lang="en-US" altLang="en-US" sz="6600" spc="-50" dirty="0">
                <a:solidFill>
                  <a:schemeClr val="tx1">
                    <a:lumMod val="85000"/>
                    <a:lumOff val="15000"/>
                  </a:schemeClr>
                </a:solidFill>
                <a:latin typeface="+mj-lt"/>
                <a:ea typeface="+mj-ea"/>
                <a:cs typeface="+mj-cs"/>
              </a:rPr>
              <a:t>Joints of the Skeleton</a:t>
            </a:r>
          </a:p>
        </p:txBody>
      </p:sp>
    </p:spTree>
    <p:extLst>
      <p:ext uri="{BB962C8B-B14F-4D97-AF65-F5344CB8AC3E}">
        <p14:creationId xmlns:p14="http://schemas.microsoft.com/office/powerpoint/2010/main" val="150149552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329F45E3-C125-49F5-863F-3F771273B7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xmlns="" id="{F23C6175-7110-4DB0-BEA4-FC1D293020B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xmlns="" id="{044DF19B-511F-4F07-A7AD-1A010C6BFCB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xmlns="" id="{8C0ECC1A-4499-4EF4-93E2-95CFF6E900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831AC17D-423C-4FB5-82F2-CE508722E14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xmlns="" id="{A4D52FC8-9FD0-4C9D-A6B8-4F98F2A0B4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3" name="Straight Connector 82">
            <a:extLst>
              <a:ext uri="{FF2B5EF4-FFF2-40B4-BE49-F238E27FC236}">
                <a16:creationId xmlns:a16="http://schemas.microsoft.com/office/drawing/2014/main" xmlns="" id="{93CC8476-7FDC-4828-974E-12F0AC2359D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11" name="Picture 5" descr="f06-23-9780323077224"/>
          <p:cNvPicPr>
            <a:picLocks noChangeAspect="1" noChangeArrowheads="1"/>
          </p:cNvPicPr>
          <p:nvPr/>
        </p:nvPicPr>
        <p:blipFill rotWithShape="1">
          <a:blip r:embed="rId3">
            <a:extLst>
              <a:ext uri="{28A0092B-C50C-407E-A947-70E740481C1C}">
                <a14:useLocalDpi xmlns:a14="http://schemas.microsoft.com/office/drawing/2010/main" val="0"/>
              </a:ext>
            </a:extLst>
          </a:blip>
          <a:srcRect t="7978" r="1" b="2077"/>
          <a:stretch/>
        </p:blipFill>
        <p:spPr bwMode="auto">
          <a:xfrm>
            <a:off x="633999" y="620720"/>
            <a:ext cx="4001315" cy="50869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1"/>
          <p:cNvSpPr txBox="1">
            <a:spLocks noChangeArrowheads="1"/>
          </p:cNvSpPr>
          <p:nvPr/>
        </p:nvSpPr>
        <p:spPr bwMode="auto">
          <a:xfrm>
            <a:off x="5289754" y="639097"/>
            <a:ext cx="6253317" cy="36860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defTabSz="914400">
              <a:lnSpc>
                <a:spcPct val="85000"/>
              </a:lnSpc>
              <a:spcBef>
                <a:spcPct val="0"/>
              </a:spcBef>
              <a:spcAft>
                <a:spcPts val="600"/>
              </a:spcAft>
            </a:pPr>
            <a:r>
              <a:rPr lang="en-US" altLang="en-US" sz="8000" spc="-50" dirty="0" smtClean="0">
                <a:solidFill>
                  <a:schemeClr val="tx1">
                    <a:lumMod val="85000"/>
                    <a:lumOff val="15000"/>
                  </a:schemeClr>
                </a:solidFill>
                <a:latin typeface="+mj-lt"/>
                <a:ea typeface="+mj-ea"/>
                <a:cs typeface="+mj-cs"/>
              </a:rPr>
              <a:t>Diarthroses Joints</a:t>
            </a:r>
            <a:endParaRPr lang="en-US" altLang="en-US" sz="8000" spc="-50" dirty="0">
              <a:solidFill>
                <a:schemeClr val="tx1">
                  <a:lumMod val="85000"/>
                  <a:lumOff val="15000"/>
                </a:schemeClr>
              </a:solidFill>
              <a:latin typeface="+mj-lt"/>
              <a:ea typeface="+mj-ea"/>
              <a:cs typeface="+mj-cs"/>
            </a:endParaRPr>
          </a:p>
        </p:txBody>
      </p:sp>
    </p:spTree>
    <p:extLst>
      <p:ext uri="{BB962C8B-B14F-4D97-AF65-F5344CB8AC3E}">
        <p14:creationId xmlns:p14="http://schemas.microsoft.com/office/powerpoint/2010/main" val="216583368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890" r="596" b="2"/>
          <a:stretch/>
        </p:blipFill>
        <p:spPr>
          <a:xfrm>
            <a:off x="633999" y="640081"/>
            <a:ext cx="6909801" cy="5314406"/>
          </a:xfrm>
          <a:prstGeom prst="rect">
            <a:avLst/>
          </a:prstGeom>
        </p:spPr>
      </p:pic>
      <p:sp>
        <p:nvSpPr>
          <p:cNvPr id="7" name="Title 6"/>
          <p:cNvSpPr>
            <a:spLocks noGrp="1"/>
          </p:cNvSpPr>
          <p:nvPr>
            <p:ph type="title"/>
          </p:nvPr>
        </p:nvSpPr>
        <p:spPr>
          <a:xfrm>
            <a:off x="7859485" y="634946"/>
            <a:ext cx="3690257" cy="1450757"/>
          </a:xfrm>
        </p:spPr>
        <p:txBody>
          <a:bodyPr>
            <a:normAutofit/>
          </a:bodyPr>
          <a:lstStyle/>
          <a:p>
            <a:r>
              <a:rPr lang="en-US" dirty="0"/>
              <a:t>Joints</a:t>
            </a:r>
          </a:p>
        </p:txBody>
      </p:sp>
      <p:sp>
        <p:nvSpPr>
          <p:cNvPr id="8" name="Content Placeholder 7"/>
          <p:cNvSpPr>
            <a:spLocks noGrp="1"/>
          </p:cNvSpPr>
          <p:nvPr>
            <p:ph idx="1"/>
          </p:nvPr>
        </p:nvSpPr>
        <p:spPr>
          <a:xfrm>
            <a:off x="7859485" y="2198914"/>
            <a:ext cx="3690257" cy="3670180"/>
          </a:xfrm>
        </p:spPr>
        <p:txBody>
          <a:bodyPr>
            <a:normAutofit/>
          </a:bodyPr>
          <a:lstStyle/>
          <a:p>
            <a:pPr>
              <a:buFont typeface="Arial" charset="0"/>
              <a:buChar char="•"/>
            </a:pPr>
            <a:r>
              <a:rPr lang="en-US" dirty="0" err="1"/>
              <a:t>Synarthoses</a:t>
            </a:r>
            <a:r>
              <a:rPr lang="en-US" dirty="0"/>
              <a:t> </a:t>
            </a:r>
            <a:r>
              <a:rPr lang="mr-IN" dirty="0"/>
              <a:t>–</a:t>
            </a:r>
            <a:r>
              <a:rPr lang="en-US" dirty="0"/>
              <a:t> no movement</a:t>
            </a:r>
          </a:p>
          <a:p>
            <a:pPr lvl="1">
              <a:buFont typeface="Arial" charset="0"/>
              <a:buChar char="•"/>
            </a:pPr>
            <a:r>
              <a:rPr lang="en-US" dirty="0"/>
              <a:t>Cranial bones</a:t>
            </a:r>
          </a:p>
          <a:p>
            <a:pPr>
              <a:buFont typeface="Arial" charset="0"/>
              <a:buChar char="•"/>
            </a:pPr>
            <a:r>
              <a:rPr lang="en-US" dirty="0" err="1"/>
              <a:t>Amphiarthroses</a:t>
            </a:r>
            <a:r>
              <a:rPr lang="en-US" dirty="0"/>
              <a:t> </a:t>
            </a:r>
            <a:r>
              <a:rPr lang="mr-IN" dirty="0"/>
              <a:t>–</a:t>
            </a:r>
            <a:r>
              <a:rPr lang="en-US" dirty="0"/>
              <a:t> Slight movement</a:t>
            </a:r>
          </a:p>
          <a:p>
            <a:pPr lvl="1">
              <a:buFont typeface="Arial" charset="0"/>
              <a:buChar char="•"/>
            </a:pPr>
            <a:r>
              <a:rPr lang="en-US" dirty="0"/>
              <a:t>Symphysis pubis joint</a:t>
            </a:r>
          </a:p>
          <a:p>
            <a:pPr lvl="1">
              <a:buFont typeface="Arial" charset="0"/>
              <a:buChar char="•"/>
            </a:pPr>
            <a:r>
              <a:rPr lang="en-US" dirty="0"/>
              <a:t>Vertebral joints</a:t>
            </a:r>
          </a:p>
          <a:p>
            <a:pPr>
              <a:buFont typeface="Arial" charset="0"/>
              <a:buChar char="•"/>
            </a:pPr>
            <a:r>
              <a:rPr lang="en-US" dirty="0"/>
              <a:t>Diarthroses </a:t>
            </a:r>
            <a:r>
              <a:rPr lang="mr-IN" dirty="0"/>
              <a:t>–</a:t>
            </a:r>
            <a:r>
              <a:rPr lang="en-US" dirty="0"/>
              <a:t> free movement</a:t>
            </a:r>
          </a:p>
          <a:p>
            <a:pPr lvl="1">
              <a:buFont typeface="Arial" charset="0"/>
              <a:buChar char="•"/>
            </a:pPr>
            <a:r>
              <a:rPr lang="en-US" dirty="0"/>
              <a:t>Arm socket</a:t>
            </a:r>
          </a:p>
          <a:p>
            <a:pPr lvl="1">
              <a:buFont typeface="Arial" charset="0"/>
              <a:buChar char="•"/>
            </a:pPr>
            <a:r>
              <a:rPr lang="en-US" dirty="0"/>
              <a:t>Ankle </a:t>
            </a:r>
          </a:p>
          <a:p>
            <a:pPr lvl="1">
              <a:buFont typeface="Arial" charset="0"/>
              <a:buChar char="•"/>
            </a:pPr>
            <a:r>
              <a:rPr lang="en-US" dirty="0"/>
              <a:t>Elbow</a:t>
            </a:r>
          </a:p>
        </p:txBody>
      </p:sp>
      <p:sp>
        <p:nvSpPr>
          <p:cNvPr id="2" name="TextBox 1"/>
          <p:cNvSpPr txBox="1"/>
          <p:nvPr/>
        </p:nvSpPr>
        <p:spPr>
          <a:xfrm>
            <a:off x="1417320" y="1968081"/>
            <a:ext cx="188976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smtClean="0"/>
              <a:t>Gliding Joint</a:t>
            </a:r>
            <a:endParaRPr lang="en-US" sz="2400" b="1" dirty="0"/>
          </a:p>
        </p:txBody>
      </p:sp>
      <p:sp>
        <p:nvSpPr>
          <p:cNvPr id="10" name="TextBox 9"/>
          <p:cNvSpPr txBox="1"/>
          <p:nvPr/>
        </p:nvSpPr>
        <p:spPr>
          <a:xfrm>
            <a:off x="5151120" y="5608577"/>
            <a:ext cx="225552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smtClean="0"/>
              <a:t>Condyloid Joint</a:t>
            </a:r>
            <a:endParaRPr lang="en-US" sz="2400" b="1" dirty="0"/>
          </a:p>
        </p:txBody>
      </p:sp>
    </p:spTree>
    <p:extLst>
      <p:ext uri="{BB962C8B-B14F-4D97-AF65-F5344CB8AC3E}">
        <p14:creationId xmlns:p14="http://schemas.microsoft.com/office/powerpoint/2010/main" val="25498145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A9D068DB-E7E7-4102-9402-EAA049E131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xmlns="" id="{96C8906C-CCD9-4F71-B3DD-BC1331E1A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xmlns="" id="{CA0D6F13-628B-4FC4-AD48-A2B64677D01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xmlns="" id="{4EBB098A-039D-49B2-A19C-F5DF1BB917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70F8A06C-4DFF-4DCA-B2DF-33226525702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xmlns="" id="{27FCF486-ED0C-4BFB-B43C-D9B6D15DB2F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83">
            <a:extLst>
              <a:ext uri="{FF2B5EF4-FFF2-40B4-BE49-F238E27FC236}">
                <a16:creationId xmlns:a16="http://schemas.microsoft.com/office/drawing/2014/main" xmlns="" id="{BF9B165B-9C50-4138-BDCA-58996E2767D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51203" name="Picture 4" descr="C:\Users\Jori\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222" y="640081"/>
            <a:ext cx="5079554" cy="50541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1"/>
          <p:cNvSpPr txBox="1">
            <a:spLocks noChangeArrowheads="1"/>
          </p:cNvSpPr>
          <p:nvPr/>
        </p:nvSpPr>
        <p:spPr bwMode="auto">
          <a:xfrm>
            <a:off x="6730000" y="639097"/>
            <a:ext cx="4813072" cy="36860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Gothic" charset="-128"/>
              </a:defRPr>
            </a:lvl9pPr>
          </a:lstStyle>
          <a:p>
            <a:pPr defTabSz="914400">
              <a:lnSpc>
                <a:spcPct val="85000"/>
              </a:lnSpc>
              <a:spcBef>
                <a:spcPct val="0"/>
              </a:spcBef>
              <a:spcAft>
                <a:spcPts val="600"/>
              </a:spcAft>
            </a:pPr>
            <a:r>
              <a:rPr lang="en-US" altLang="en-US" sz="7400" spc="-50">
                <a:solidFill>
                  <a:schemeClr val="tx1">
                    <a:lumMod val="85000"/>
                    <a:lumOff val="15000"/>
                  </a:schemeClr>
                </a:solidFill>
                <a:latin typeface="+mj-lt"/>
                <a:ea typeface="+mj-ea"/>
                <a:cs typeface="+mj-cs"/>
              </a:rPr>
              <a:t>Types of Joint Movements</a:t>
            </a:r>
          </a:p>
        </p:txBody>
      </p:sp>
    </p:spTree>
    <p:extLst>
      <p:ext uri="{BB962C8B-B14F-4D97-AF65-F5344CB8AC3E}">
        <p14:creationId xmlns:p14="http://schemas.microsoft.com/office/powerpoint/2010/main" val="477405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Terms for Long Bones</a:t>
            </a:r>
            <a:endParaRPr lang="en-US" dirty="0"/>
          </a:p>
        </p:txBody>
      </p:sp>
      <p:sp>
        <p:nvSpPr>
          <p:cNvPr id="6" name="Content Placeholder 5"/>
          <p:cNvSpPr>
            <a:spLocks noGrp="1"/>
          </p:cNvSpPr>
          <p:nvPr>
            <p:ph sz="half" idx="1"/>
          </p:nvPr>
        </p:nvSpPr>
        <p:spPr/>
        <p:txBody>
          <a:bodyPr>
            <a:normAutofit fontScale="85000" lnSpcReduction="20000"/>
          </a:bodyPr>
          <a:lstStyle/>
          <a:p>
            <a:pPr>
              <a:buFont typeface="Arial" charset="0"/>
              <a:buChar char="•"/>
            </a:pPr>
            <a:r>
              <a:rPr lang="en-US" b="1" dirty="0" smtClean="0"/>
              <a:t>Diaphysis </a:t>
            </a:r>
            <a:r>
              <a:rPr lang="mr-IN" dirty="0" smtClean="0"/>
              <a:t>–</a:t>
            </a:r>
            <a:r>
              <a:rPr lang="en-US" dirty="0" smtClean="0"/>
              <a:t> shaft, hollow tube made of compacted bone. Strongest structure, yet light to promote movement</a:t>
            </a:r>
          </a:p>
          <a:p>
            <a:pPr>
              <a:buFont typeface="Arial" charset="0"/>
              <a:buChar char="•"/>
            </a:pPr>
            <a:r>
              <a:rPr lang="en-US" b="1" dirty="0" smtClean="0"/>
              <a:t>Medullary cavity </a:t>
            </a:r>
            <a:r>
              <a:rPr lang="mr-IN" dirty="0" smtClean="0"/>
              <a:t>–</a:t>
            </a:r>
            <a:r>
              <a:rPr lang="en-US" dirty="0" smtClean="0"/>
              <a:t> hollow area inside diaphysis, contains soft yellow bone marrow. Inactive, fatty form of marrow. </a:t>
            </a:r>
          </a:p>
          <a:p>
            <a:pPr>
              <a:buFont typeface="Arial" charset="0"/>
              <a:buChar char="•"/>
            </a:pPr>
            <a:r>
              <a:rPr lang="en-US" b="1" dirty="0" smtClean="0"/>
              <a:t>Epiphyses</a:t>
            </a:r>
            <a:r>
              <a:rPr lang="en-US" dirty="0" smtClean="0"/>
              <a:t> </a:t>
            </a:r>
            <a:r>
              <a:rPr lang="mr-IN" dirty="0" smtClean="0"/>
              <a:t>–</a:t>
            </a:r>
            <a:r>
              <a:rPr lang="en-US" dirty="0" smtClean="0"/>
              <a:t> ends of the bone. Red bone marrow fills in small spaces. In spongy bone composing the epiphyses. </a:t>
            </a:r>
          </a:p>
          <a:p>
            <a:pPr>
              <a:buFont typeface="Arial" charset="0"/>
              <a:buChar char="•"/>
            </a:pPr>
            <a:r>
              <a:rPr lang="en-US" b="1" dirty="0" smtClean="0"/>
              <a:t>Articular cartilage </a:t>
            </a:r>
            <a:r>
              <a:rPr lang="mr-IN" dirty="0" smtClean="0"/>
              <a:t>–</a:t>
            </a:r>
            <a:r>
              <a:rPr lang="en-US" dirty="0" smtClean="0"/>
              <a:t> (articulating means touching, moving against) thin layer of cartilage at end of epiphysis; functions like a small rubber cushion. Location of joint. Movement occurs here. </a:t>
            </a:r>
          </a:p>
          <a:p>
            <a:pPr>
              <a:buFont typeface="Arial" charset="0"/>
              <a:buChar char="•"/>
            </a:pPr>
            <a:r>
              <a:rPr lang="en-US" b="1" dirty="0" smtClean="0"/>
              <a:t>Periosteum</a:t>
            </a:r>
            <a:r>
              <a:rPr lang="en-US" dirty="0" smtClean="0"/>
              <a:t> </a:t>
            </a:r>
            <a:r>
              <a:rPr lang="mr-IN" dirty="0" smtClean="0"/>
              <a:t>–</a:t>
            </a:r>
            <a:r>
              <a:rPr lang="en-US" dirty="0" smtClean="0"/>
              <a:t> strong membrane of dense fibrous tissue covering long bone everywhere</a:t>
            </a:r>
          </a:p>
          <a:p>
            <a:pPr>
              <a:buFont typeface="Arial" charset="0"/>
              <a:buChar char="•"/>
            </a:pPr>
            <a:r>
              <a:rPr lang="en-US" b="1" dirty="0" smtClean="0"/>
              <a:t>Endosteum</a:t>
            </a:r>
            <a:r>
              <a:rPr lang="en-US" dirty="0" smtClean="0"/>
              <a:t> </a:t>
            </a:r>
            <a:r>
              <a:rPr lang="mr-IN" dirty="0" smtClean="0"/>
              <a:t>–</a:t>
            </a:r>
            <a:r>
              <a:rPr lang="en-US" dirty="0" smtClean="0"/>
              <a:t> thin membrane, lines medullary cavity </a:t>
            </a:r>
          </a:p>
          <a:p>
            <a:pPr>
              <a:buFont typeface="Arial" charset="0"/>
              <a:buChar char="•"/>
            </a:pPr>
            <a:endParaRPr lang="en-US" dirty="0" smtClean="0"/>
          </a:p>
          <a:p>
            <a:endParaRPr lang="en-US" dirty="0"/>
          </a:p>
        </p:txBody>
      </p:sp>
      <p:sp>
        <p:nvSpPr>
          <p:cNvPr id="7" name="Content Placeholder 6"/>
          <p:cNvSpPr>
            <a:spLocks noGrp="1"/>
          </p:cNvSpPr>
          <p:nvPr>
            <p:ph sz="half" idx="2"/>
          </p:nvPr>
        </p:nvSpPr>
        <p:spPr/>
        <p:txBody>
          <a:bodyPr>
            <a:normAutofit fontScale="85000" lnSpcReduction="20000"/>
          </a:bodyPr>
          <a:lstStyle/>
          <a:p>
            <a:endParaRPr lang="en-US" dirty="0" smtClean="0"/>
          </a:p>
          <a:p>
            <a:pPr>
              <a:buFont typeface="Arial" charset="0"/>
              <a:buChar char="•"/>
            </a:pPr>
            <a:endParaRPr lang="en-US" b="1" dirty="0"/>
          </a:p>
        </p:txBody>
      </p:sp>
      <p:pic>
        <p:nvPicPr>
          <p:cNvPr id="8" name="Picture 7"/>
          <p:cNvPicPr>
            <a:picLocks noChangeAspect="1"/>
          </p:cNvPicPr>
          <p:nvPr/>
        </p:nvPicPr>
        <p:blipFill>
          <a:blip r:embed="rId2"/>
          <a:stretch>
            <a:fillRect/>
          </a:stretch>
        </p:blipFill>
        <p:spPr>
          <a:xfrm>
            <a:off x="6837911" y="2166866"/>
            <a:ext cx="4317769" cy="3001572"/>
          </a:xfrm>
          <a:prstGeom prst="rect">
            <a:avLst/>
          </a:prstGeom>
        </p:spPr>
      </p:pic>
    </p:spTree>
    <p:extLst>
      <p:ext uri="{BB962C8B-B14F-4D97-AF65-F5344CB8AC3E}">
        <p14:creationId xmlns:p14="http://schemas.microsoft.com/office/powerpoint/2010/main" val="1022513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Gross Structure of Bones </a:t>
            </a:r>
            <a:r>
              <a:rPr lang="en-US" dirty="0" smtClean="0">
                <a:sym typeface="Wingdings"/>
              </a:rPr>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1310" y="55075"/>
            <a:ext cx="4031672" cy="6813763"/>
          </a:xfrm>
        </p:spPr>
      </p:pic>
      <p:sp>
        <p:nvSpPr>
          <p:cNvPr id="6" name="Text Placeholder 5"/>
          <p:cNvSpPr>
            <a:spLocks noGrp="1"/>
          </p:cNvSpPr>
          <p:nvPr>
            <p:ph type="body" sz="half" idx="2"/>
          </p:nvPr>
        </p:nvSpPr>
        <p:spPr/>
        <p:txBody>
          <a:bodyPr>
            <a:normAutofit/>
          </a:bodyPr>
          <a:lstStyle/>
          <a:p>
            <a:r>
              <a:rPr lang="en-US" sz="1800" b="1" dirty="0" smtClean="0"/>
              <a:t>Types of Bones</a:t>
            </a:r>
          </a:p>
          <a:p>
            <a:pPr marL="285750" indent="-285750">
              <a:buFont typeface="Arial" charset="0"/>
              <a:buChar char="•"/>
            </a:pPr>
            <a:r>
              <a:rPr lang="en-US" sz="1800" b="1" dirty="0" smtClean="0"/>
              <a:t>Long bones - femur</a:t>
            </a:r>
          </a:p>
          <a:p>
            <a:pPr marL="285750" indent="-285750">
              <a:buFont typeface="Arial" charset="0"/>
              <a:buChar char="•"/>
            </a:pPr>
            <a:r>
              <a:rPr lang="en-US" sz="1800" b="1" dirty="0" smtClean="0"/>
              <a:t>Short bones - carpals</a:t>
            </a:r>
          </a:p>
          <a:p>
            <a:pPr marL="285750" indent="-285750">
              <a:buFont typeface="Arial" charset="0"/>
              <a:buChar char="•"/>
            </a:pPr>
            <a:r>
              <a:rPr lang="en-US" sz="1800" b="1" dirty="0" smtClean="0"/>
              <a:t>Flat bones - sternum</a:t>
            </a:r>
          </a:p>
          <a:p>
            <a:pPr marL="285750" indent="-285750">
              <a:buFont typeface="Arial" charset="0"/>
              <a:buChar char="•"/>
            </a:pPr>
            <a:r>
              <a:rPr lang="en-US" sz="1800" b="1" dirty="0" smtClean="0"/>
              <a:t>Irregular bones - vertebrae</a:t>
            </a:r>
            <a:endParaRPr lang="en-US" sz="1800" b="1" dirty="0"/>
          </a:p>
        </p:txBody>
      </p:sp>
      <p:sp>
        <p:nvSpPr>
          <p:cNvPr id="7" name="TextBox 6"/>
          <p:cNvSpPr txBox="1"/>
          <p:nvPr/>
        </p:nvSpPr>
        <p:spPr>
          <a:xfrm>
            <a:off x="10002982" y="1274618"/>
            <a:ext cx="1842654" cy="646331"/>
          </a:xfrm>
          <a:prstGeom prst="rect">
            <a:avLst/>
          </a:prstGeom>
          <a:noFill/>
        </p:spPr>
        <p:txBody>
          <a:bodyPr wrap="square" rtlCol="0">
            <a:spAutoFit/>
          </a:bodyPr>
          <a:lstStyle/>
          <a:p>
            <a:r>
              <a:rPr lang="en-US" dirty="0" smtClean="0"/>
              <a:t>Long Bone Structure</a:t>
            </a:r>
            <a:endParaRPr lang="en-US" dirty="0"/>
          </a:p>
        </p:txBody>
      </p:sp>
    </p:spTree>
    <p:extLst>
      <p:ext uri="{BB962C8B-B14F-4D97-AF65-F5344CB8AC3E}">
        <p14:creationId xmlns:p14="http://schemas.microsoft.com/office/powerpoint/2010/main" val="1693667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Flat Bones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0600" y="925910"/>
            <a:ext cx="6492875" cy="4869656"/>
          </a:xfrm>
        </p:spPr>
      </p:pic>
      <p:sp>
        <p:nvSpPr>
          <p:cNvPr id="4" name="Text Placeholder 3"/>
          <p:cNvSpPr>
            <a:spLocks noGrp="1"/>
          </p:cNvSpPr>
          <p:nvPr>
            <p:ph type="body" sz="half" idx="2"/>
          </p:nvPr>
        </p:nvSpPr>
        <p:spPr/>
        <p:txBody>
          <a:bodyPr>
            <a:noAutofit/>
          </a:bodyPr>
          <a:lstStyle/>
          <a:p>
            <a:pPr marL="628650" lvl="1" indent="-171450">
              <a:buFont typeface="Arial" charset="0"/>
              <a:buChar char="•"/>
            </a:pPr>
            <a:r>
              <a:rPr lang="en-US" altLang="en-US" sz="2800" dirty="0">
                <a:solidFill>
                  <a:schemeClr val="bg1">
                    <a:lumMod val="85000"/>
                  </a:schemeClr>
                </a:solidFill>
                <a:ea typeface="MS PGothic" charset="-128"/>
              </a:rPr>
              <a:t>Spongy bone layer sandwiched between two compact bone layers</a:t>
            </a:r>
          </a:p>
          <a:p>
            <a:pPr marL="628650" lvl="1" indent="-171450">
              <a:buFont typeface="Arial" charset="0"/>
              <a:buChar char="•"/>
            </a:pPr>
            <a:r>
              <a:rPr lang="en-US" altLang="en-US" sz="2800" dirty="0" smtClean="0">
                <a:solidFill>
                  <a:schemeClr val="bg1">
                    <a:lumMod val="85000"/>
                  </a:schemeClr>
                </a:solidFill>
                <a:ea typeface="MS PGothic" charset="-128"/>
              </a:rPr>
              <a:t>Diploe - </a:t>
            </a:r>
            <a:r>
              <a:rPr lang="en-US" altLang="en-US" sz="1800" dirty="0" smtClean="0">
                <a:solidFill>
                  <a:schemeClr val="bg1">
                    <a:lumMod val="85000"/>
                  </a:schemeClr>
                </a:solidFill>
                <a:ea typeface="MS PGothic" charset="-128"/>
              </a:rPr>
              <a:t>Spongy </a:t>
            </a:r>
            <a:r>
              <a:rPr lang="en-US" altLang="en-US" sz="1800" dirty="0">
                <a:solidFill>
                  <a:schemeClr val="bg1">
                    <a:lumMod val="85000"/>
                  </a:schemeClr>
                </a:solidFill>
                <a:ea typeface="MS PGothic" charset="-128"/>
              </a:rPr>
              <a:t>bone layer of a flat bone</a:t>
            </a:r>
          </a:p>
          <a:p>
            <a:pPr marL="285750" indent="-285750">
              <a:buFont typeface="Arial" charset="0"/>
              <a:buChar char="•"/>
            </a:pPr>
            <a:endParaRPr lang="en-US" sz="3200" dirty="0">
              <a:solidFill>
                <a:schemeClr val="bg1">
                  <a:lumMod val="85000"/>
                </a:schemeClr>
              </a:solidFill>
            </a:endParaRPr>
          </a:p>
        </p:txBody>
      </p:sp>
    </p:spTree>
    <p:extLst>
      <p:ext uri="{BB962C8B-B14F-4D97-AF65-F5344CB8AC3E}">
        <p14:creationId xmlns:p14="http://schemas.microsoft.com/office/powerpoint/2010/main" val="1994736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Microscopic Structure of Bones</a:t>
            </a:r>
            <a:endParaRPr lang="en-US" dirty="0"/>
          </a:p>
        </p:txBody>
      </p:sp>
      <p:sp>
        <p:nvSpPr>
          <p:cNvPr id="3" name="Content Placeholder 2"/>
          <p:cNvSpPr>
            <a:spLocks noGrp="1"/>
          </p:cNvSpPr>
          <p:nvPr>
            <p:ph idx="1"/>
          </p:nvPr>
        </p:nvSpPr>
        <p:spPr>
          <a:xfrm>
            <a:off x="5283200" y="731520"/>
            <a:ext cx="6492240" cy="5257800"/>
          </a:xfrm>
        </p:spPr>
        <p:txBody>
          <a:bodyPr>
            <a:normAutofit/>
          </a:bodyPr>
          <a:lstStyle/>
          <a:p>
            <a:pPr lvl="1"/>
            <a:r>
              <a:rPr lang="en-US" altLang="en-US" sz="3200" dirty="0">
                <a:ea typeface="MS PGothic" charset="-128"/>
              </a:rPr>
              <a:t>Cancellous (spongy)</a:t>
            </a:r>
          </a:p>
          <a:p>
            <a:pPr lvl="2"/>
            <a:r>
              <a:rPr lang="en-US" altLang="en-US" sz="2400" dirty="0">
                <a:ea typeface="MS PGothic" charset="-128"/>
              </a:rPr>
              <a:t>Texture results from needlelike threads of bone called </a:t>
            </a:r>
            <a:r>
              <a:rPr lang="en-US" altLang="en-US" sz="2400" i="1" dirty="0">
                <a:ea typeface="MS PGothic" charset="-128"/>
              </a:rPr>
              <a:t>trabeculae</a:t>
            </a:r>
            <a:r>
              <a:rPr lang="en-US" altLang="en-US" sz="2400" dirty="0">
                <a:ea typeface="MS PGothic" charset="-128"/>
              </a:rPr>
              <a:t> surrounded by a network of open spaces</a:t>
            </a:r>
          </a:p>
          <a:p>
            <a:pPr lvl="2"/>
            <a:r>
              <a:rPr lang="en-US" altLang="en-US" sz="2400" dirty="0">
                <a:ea typeface="MS PGothic" charset="-128"/>
              </a:rPr>
              <a:t>Found in epiphyses of bones</a:t>
            </a:r>
          </a:p>
          <a:p>
            <a:pPr lvl="2"/>
            <a:r>
              <a:rPr lang="en-US" altLang="en-US" sz="2400" dirty="0">
                <a:ea typeface="MS PGothic" charset="-128"/>
              </a:rPr>
              <a:t>Spaces contain red bone marrow</a:t>
            </a:r>
          </a:p>
          <a:p>
            <a:pPr lvl="1"/>
            <a:r>
              <a:rPr lang="en-US" altLang="en-US" sz="3200" dirty="0">
                <a:ea typeface="MS PGothic" charset="-128"/>
              </a:rPr>
              <a:t>Compact</a:t>
            </a:r>
          </a:p>
          <a:p>
            <a:pPr lvl="2"/>
            <a:r>
              <a:rPr lang="en-US" altLang="en-US" sz="2400" dirty="0">
                <a:ea typeface="MS PGothic" charset="-128"/>
              </a:rPr>
              <a:t>Structural unit is an osteon: Calcified matrix arranged in multiple layers or rings called </a:t>
            </a:r>
            <a:r>
              <a:rPr lang="en-US" altLang="en-US" sz="2400" i="1" dirty="0">
                <a:ea typeface="MS PGothic" charset="-128"/>
              </a:rPr>
              <a:t>concentric lamella</a:t>
            </a:r>
            <a:r>
              <a:rPr lang="en-US" altLang="en-US" sz="2400" dirty="0">
                <a:ea typeface="MS PGothic" charset="-128"/>
              </a:rPr>
              <a:t> </a:t>
            </a:r>
          </a:p>
          <a:p>
            <a:pPr lvl="2"/>
            <a:r>
              <a:rPr lang="en-US" altLang="en-US" sz="2400" dirty="0">
                <a:ea typeface="MS PGothic" charset="-128"/>
              </a:rPr>
              <a:t>Bone cells are called </a:t>
            </a:r>
            <a:r>
              <a:rPr lang="en-US" altLang="en-US" sz="2400" i="1" dirty="0">
                <a:ea typeface="MS PGothic" charset="-128"/>
              </a:rPr>
              <a:t>osteocytes </a:t>
            </a:r>
            <a:r>
              <a:rPr lang="en-US" altLang="en-US" sz="2400" dirty="0">
                <a:ea typeface="MS PGothic" charset="-128"/>
              </a:rPr>
              <a:t>and are found inside spaces called </a:t>
            </a:r>
            <a:r>
              <a:rPr lang="en-US" altLang="en-US" sz="2400" i="1" dirty="0">
                <a:ea typeface="MS PGothic" charset="-128"/>
              </a:rPr>
              <a:t>lacunae, </a:t>
            </a:r>
            <a:r>
              <a:rPr lang="en-US" altLang="en-US" sz="2400" dirty="0">
                <a:ea typeface="MS PGothic" charset="-128"/>
              </a:rPr>
              <a:t>which are connected by tiny tubes called </a:t>
            </a:r>
            <a:r>
              <a:rPr lang="en-US" altLang="en-US" sz="2400" i="1" dirty="0" smtClean="0">
                <a:ea typeface="MS PGothic" charset="-128"/>
              </a:rPr>
              <a:t>canaliculi</a:t>
            </a:r>
            <a:endParaRPr lang="en-US" altLang="en-US" sz="2400" i="1" dirty="0">
              <a:ea typeface="MS PGothic" charset="-128"/>
            </a:endParaRPr>
          </a:p>
        </p:txBody>
      </p:sp>
      <p:sp>
        <p:nvSpPr>
          <p:cNvPr id="4" name="Text Placeholder 3"/>
          <p:cNvSpPr>
            <a:spLocks noGrp="1"/>
          </p:cNvSpPr>
          <p:nvPr>
            <p:ph type="body" sz="half" idx="2"/>
          </p:nvPr>
        </p:nvSpPr>
        <p:spPr/>
        <p:txBody>
          <a:bodyPr/>
          <a:lstStyle/>
          <a:p>
            <a:endParaRPr lang="en-US" dirty="0"/>
          </a:p>
        </p:txBody>
      </p:sp>
      <p:pic>
        <p:nvPicPr>
          <p:cNvPr id="5" name="Picture 4" descr="E:\07\web_art\f07-03ab-97803233411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 y="2951480"/>
            <a:ext cx="5118810" cy="390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175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Bone Tissue Structure</a:t>
            </a:r>
            <a:endParaRPr lang="en-US" dirty="0"/>
          </a:p>
        </p:txBody>
      </p:sp>
      <p:sp>
        <p:nvSpPr>
          <p:cNvPr id="5" name="Content Placeholder 4"/>
          <p:cNvSpPr>
            <a:spLocks noGrp="1"/>
          </p:cNvSpPr>
          <p:nvPr>
            <p:ph idx="1"/>
          </p:nvPr>
        </p:nvSpPr>
        <p:spPr/>
        <p:txBody>
          <a:bodyPr>
            <a:noAutofit/>
          </a:bodyPr>
          <a:lstStyle/>
          <a:p>
            <a:pPr>
              <a:lnSpc>
                <a:spcPct val="120000"/>
              </a:lnSpc>
              <a:buFont typeface="Arial" charset="0"/>
              <a:buChar char="•"/>
            </a:pPr>
            <a:r>
              <a:rPr lang="en-US" sz="2400" dirty="0" smtClean="0"/>
              <a:t>Hard, dense, solid bone is called </a:t>
            </a:r>
            <a:r>
              <a:rPr lang="en-US" sz="2400" b="1" dirty="0" smtClean="0"/>
              <a:t>compact bone. </a:t>
            </a:r>
          </a:p>
          <a:p>
            <a:pPr lvl="1">
              <a:lnSpc>
                <a:spcPct val="120000"/>
              </a:lnSpc>
              <a:buFont typeface="Arial" charset="0"/>
              <a:buChar char="•"/>
            </a:pPr>
            <a:r>
              <a:rPr lang="en-US" sz="2000" dirty="0" smtClean="0"/>
              <a:t>Space is organized into numerous structural units called </a:t>
            </a:r>
            <a:r>
              <a:rPr lang="en-US" sz="2000" b="1" dirty="0" smtClean="0"/>
              <a:t>osteons.</a:t>
            </a:r>
          </a:p>
          <a:p>
            <a:pPr lvl="1">
              <a:lnSpc>
                <a:spcPct val="120000"/>
              </a:lnSpc>
              <a:buFont typeface="Arial" charset="0"/>
              <a:buChar char="•"/>
            </a:pPr>
            <a:r>
              <a:rPr lang="en-US" sz="2000" b="1" dirty="0" smtClean="0"/>
              <a:t>Canaliculi </a:t>
            </a:r>
            <a:r>
              <a:rPr lang="en-US" sz="2000" dirty="0" smtClean="0"/>
              <a:t>connect lacunae with one another and with the central canal for the passage of nutrients. </a:t>
            </a:r>
          </a:p>
          <a:p>
            <a:pPr lvl="1">
              <a:lnSpc>
                <a:spcPct val="120000"/>
              </a:lnSpc>
              <a:buFont typeface="Arial" charset="0"/>
              <a:buChar char="•"/>
            </a:pPr>
            <a:r>
              <a:rPr lang="en-US" sz="2000" b="1" dirty="0" smtClean="0"/>
              <a:t>Osteocytes </a:t>
            </a:r>
            <a:r>
              <a:rPr lang="en-US" sz="2000" dirty="0" smtClean="0"/>
              <a:t>are mature bone cells that were formerly active bone-making osteoblast cells but are now dormant. </a:t>
            </a:r>
            <a:endParaRPr lang="en-US" sz="2000" b="1" dirty="0" smtClean="0"/>
          </a:p>
          <a:p>
            <a:pPr lvl="2">
              <a:lnSpc>
                <a:spcPct val="120000"/>
              </a:lnSpc>
              <a:buFont typeface="Arial" charset="0"/>
              <a:buChar char="•"/>
            </a:pPr>
            <a:r>
              <a:rPr lang="en-US" sz="1600" b="1" dirty="0" smtClean="0"/>
              <a:t>Central canal, transverse canals, lacunae, canaliculi, periosteum</a:t>
            </a:r>
          </a:p>
          <a:p>
            <a:pPr>
              <a:lnSpc>
                <a:spcPct val="120000"/>
              </a:lnSpc>
              <a:buFont typeface="Arial" charset="0"/>
              <a:buChar char="•"/>
            </a:pPr>
            <a:r>
              <a:rPr lang="en-US" sz="2400" b="1" dirty="0" smtClean="0"/>
              <a:t>Cancellous Bone </a:t>
            </a:r>
            <a:r>
              <a:rPr lang="en-US" sz="2400" dirty="0" smtClean="0"/>
              <a:t>refers to spongy bone, contains many spaces in cavities. Cavities are filled with marrow, beams that form deeper in bone are called </a:t>
            </a:r>
            <a:r>
              <a:rPr lang="en-US" sz="2400" b="1" dirty="0" smtClean="0"/>
              <a:t>trabeculae. </a:t>
            </a:r>
          </a:p>
          <a:p>
            <a:pPr lvl="1">
              <a:lnSpc>
                <a:spcPct val="120000"/>
              </a:lnSpc>
              <a:buFont typeface="Arial" charset="0"/>
              <a:buChar char="•"/>
            </a:pPr>
            <a:r>
              <a:rPr lang="en-US" sz="2000" b="1" dirty="0" smtClean="0"/>
              <a:t>PG. 126, FIGURE 7-3</a:t>
            </a:r>
          </a:p>
        </p:txBody>
      </p:sp>
      <p:pic>
        <p:nvPicPr>
          <p:cNvPr id="6" name="Picture 5"/>
          <p:cNvPicPr>
            <a:picLocks noChangeAspect="1"/>
          </p:cNvPicPr>
          <p:nvPr/>
        </p:nvPicPr>
        <p:blipFill>
          <a:blip r:embed="rId2"/>
          <a:stretch>
            <a:fillRect/>
          </a:stretch>
        </p:blipFill>
        <p:spPr>
          <a:xfrm>
            <a:off x="679450" y="3142442"/>
            <a:ext cx="2755900" cy="2946400"/>
          </a:xfrm>
          <a:prstGeom prst="rect">
            <a:avLst/>
          </a:prstGeom>
        </p:spPr>
      </p:pic>
    </p:spTree>
    <p:extLst>
      <p:ext uri="{BB962C8B-B14F-4D97-AF65-F5344CB8AC3E}">
        <p14:creationId xmlns:p14="http://schemas.microsoft.com/office/powerpoint/2010/main" val="899425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Microscopic Structure of Bones</a:t>
            </a:r>
            <a:endParaRPr lang="en-US" dirty="0"/>
          </a:p>
        </p:txBody>
      </p:sp>
      <p:sp>
        <p:nvSpPr>
          <p:cNvPr id="4" name="Text Placeholder 3"/>
          <p:cNvSpPr>
            <a:spLocks noGrp="1"/>
          </p:cNvSpPr>
          <p:nvPr>
            <p:ph type="body" sz="half" idx="2"/>
          </p:nvPr>
        </p:nvSpPr>
        <p:spPr/>
        <p:txBody>
          <a:bodyPr>
            <a:normAutofit/>
          </a:bodyPr>
          <a:lstStyle/>
          <a:p>
            <a:pPr marL="285750" indent="-285750">
              <a:buFont typeface="Arial" charset="0"/>
              <a:buChar char="•"/>
            </a:pPr>
            <a:r>
              <a:rPr lang="en-US" sz="2800" dirty="0" smtClean="0"/>
              <a:t>Cartilage tissue structure:</a:t>
            </a:r>
          </a:p>
          <a:p>
            <a:pPr marL="742950" lvl="1" indent="-285750">
              <a:buFont typeface="Arial" charset="0"/>
              <a:buChar char="•"/>
            </a:pPr>
            <a:r>
              <a:rPr lang="en-US" sz="2400" dirty="0" smtClean="0">
                <a:solidFill>
                  <a:schemeClr val="bg1">
                    <a:lumMod val="85000"/>
                  </a:schemeClr>
                </a:solidFill>
              </a:rPr>
              <a:t>Cell type called chondrocytes, located in the lacunae. </a:t>
            </a:r>
          </a:p>
          <a:p>
            <a:pPr marL="742950" lvl="1" indent="-285750">
              <a:buFont typeface="Arial" charset="0"/>
              <a:buChar char="•"/>
            </a:pPr>
            <a:r>
              <a:rPr lang="en-US" sz="2400" dirty="0" smtClean="0">
                <a:solidFill>
                  <a:schemeClr val="bg1">
                    <a:lumMod val="85000"/>
                  </a:schemeClr>
                </a:solidFill>
              </a:rPr>
              <a:t>Matrix is gel-like and lacks blood vessels. </a:t>
            </a:r>
            <a:endParaRPr lang="en-US" sz="2400" dirty="0">
              <a:solidFill>
                <a:schemeClr val="bg1">
                  <a:lumMod val="85000"/>
                </a:schemeClr>
              </a:solidFill>
            </a:endParaRPr>
          </a:p>
        </p:txBody>
      </p:sp>
      <p:pic>
        <p:nvPicPr>
          <p:cNvPr id="5" name="Picture 5" descr="f06-05-978032307722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25946" y="787400"/>
            <a:ext cx="7264754" cy="551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859131"/>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0.png"/></Relationships>
</file>

<file path=ppt/webextensions/webextension1.xml><?xml version="1.0" encoding="utf-8"?>
<we:webextension xmlns:we="http://schemas.microsoft.com/office/webextensions/webextension/2010/11" id="{236FC6EC-D65A-7D42-BA74-0FCF705614D5}">
  <we:reference id="wa104221182" version="3.3.0.0" store="en-US" storeType="OMEX"/>
  <we:alternateReferences>
    <we:reference id="wa104221182" version="3.3.0.0" store="wa104221182" storeType="OMEX"/>
  </we:alternateReferences>
  <we:properties>
    <we:property name="slideId" value="264"/>
    <we:property name="vid" value="&quot;https://www.youtube.com/watch?v=Z-vRCYuH4uI&quot;"/>
    <we:property name="autoplay" value="0"/>
    <we:property name="starttime" value="0"/>
    <we:property name="endtime" value="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Retrospect</Template>
  <TotalTime>765</TotalTime>
  <Words>2124</Words>
  <Application>Microsoft Macintosh PowerPoint</Application>
  <PresentationFormat>Widescreen</PresentationFormat>
  <Paragraphs>210</Paragraphs>
  <Slides>39</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Calibri Light</vt:lpstr>
      <vt:lpstr>Mangal</vt:lpstr>
      <vt:lpstr>MS Gothic</vt:lpstr>
      <vt:lpstr>MS PGothic</vt:lpstr>
      <vt:lpstr>ＭＳ Ｐゴシック</vt:lpstr>
      <vt:lpstr>Arial</vt:lpstr>
      <vt:lpstr>Calibri</vt:lpstr>
      <vt:lpstr>Times New Roman</vt:lpstr>
      <vt:lpstr>Wingdings</vt:lpstr>
      <vt:lpstr>Retrospect</vt:lpstr>
      <vt:lpstr>Chapter 7:  Skeletal System </vt:lpstr>
      <vt:lpstr>Functions of the Skeletal System</vt:lpstr>
      <vt:lpstr>4 Major Bone Types</vt:lpstr>
      <vt:lpstr>Terms for Long Bones</vt:lpstr>
      <vt:lpstr>Gross Structure of Bones </vt:lpstr>
      <vt:lpstr>Structure of Flat Bones</vt:lpstr>
      <vt:lpstr>Microscopic Structure of Bones</vt:lpstr>
      <vt:lpstr>Bone Tissue Structure</vt:lpstr>
      <vt:lpstr>Microscopic Structure of Bones</vt:lpstr>
      <vt:lpstr>Cartilage Tissue Structure</vt:lpstr>
      <vt:lpstr>Bone Development</vt:lpstr>
      <vt:lpstr>Bone Development – Endochondral Ossification</vt:lpstr>
      <vt:lpstr>Bone Development – Making and Remodeling Bone</vt:lpstr>
      <vt:lpstr>Bone Development in a Newborn</vt:lpstr>
      <vt:lpstr>Axial Skeleton</vt:lpstr>
      <vt:lpstr>PowerPoint Presentation</vt:lpstr>
      <vt:lpstr>PowerPoint Presentation</vt:lpstr>
      <vt:lpstr>PowerPoint Presentation</vt:lpstr>
      <vt:lpstr>PowerPoint Presentation</vt:lpstr>
      <vt:lpstr>PowerPoint Presentation</vt:lpstr>
      <vt:lpstr>Atlas and Axis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Skeletal Variations</vt:lpstr>
      <vt:lpstr>Comparison of the Male Pelvis and Female Pelvis</vt:lpstr>
      <vt:lpstr>Skeletal Variations</vt:lpstr>
      <vt:lpstr>Joints</vt:lpstr>
      <vt:lpstr>Kinds of Joints</vt:lpstr>
      <vt:lpstr>PowerPoint Presentation</vt:lpstr>
      <vt:lpstr>PowerPoint Presentation</vt:lpstr>
      <vt:lpstr>Joints</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Skeletal System </dc:title>
  <dc:creator>Microsoft Office User</dc:creator>
  <cp:lastModifiedBy>Microsoft Office User</cp:lastModifiedBy>
  <cp:revision>23</cp:revision>
  <dcterms:created xsi:type="dcterms:W3CDTF">2017-09-21T15:08:36Z</dcterms:created>
  <dcterms:modified xsi:type="dcterms:W3CDTF">2017-11-20T06:36:47Z</dcterms:modified>
</cp:coreProperties>
</file>