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webextensions/webextension1.xml" ContentType="application/vnd.ms-office.webextension+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38"/>
  </p:notesMasterIdLst>
  <p:sldIdLst>
    <p:sldId id="256" r:id="rId2"/>
    <p:sldId id="272" r:id="rId3"/>
    <p:sldId id="273" r:id="rId4"/>
    <p:sldId id="257" r:id="rId5"/>
    <p:sldId id="259" r:id="rId6"/>
    <p:sldId id="276" r:id="rId7"/>
    <p:sldId id="275" r:id="rId8"/>
    <p:sldId id="274" r:id="rId9"/>
    <p:sldId id="260" r:id="rId10"/>
    <p:sldId id="277" r:id="rId11"/>
    <p:sldId id="261" r:id="rId12"/>
    <p:sldId id="262" r:id="rId13"/>
    <p:sldId id="278" r:id="rId14"/>
    <p:sldId id="263" r:id="rId15"/>
    <p:sldId id="264" r:id="rId16"/>
    <p:sldId id="279" r:id="rId17"/>
    <p:sldId id="288" r:id="rId18"/>
    <p:sldId id="265" r:id="rId19"/>
    <p:sldId id="267" r:id="rId20"/>
    <p:sldId id="287" r:id="rId21"/>
    <p:sldId id="266" r:id="rId22"/>
    <p:sldId id="268" r:id="rId23"/>
    <p:sldId id="280" r:id="rId24"/>
    <p:sldId id="281" r:id="rId25"/>
    <p:sldId id="269" r:id="rId26"/>
    <p:sldId id="282" r:id="rId27"/>
    <p:sldId id="283" r:id="rId28"/>
    <p:sldId id="284" r:id="rId29"/>
    <p:sldId id="290" r:id="rId30"/>
    <p:sldId id="291" r:id="rId31"/>
    <p:sldId id="292" r:id="rId32"/>
    <p:sldId id="289" r:id="rId33"/>
    <p:sldId id="270" r:id="rId34"/>
    <p:sldId id="271" r:id="rId35"/>
    <p:sldId id="285" r:id="rId36"/>
    <p:sldId id="28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16"/>
    <p:restoredTop sz="78311"/>
  </p:normalViewPr>
  <p:slideViewPr>
    <p:cSldViewPr snapToGrid="0" snapToObjects="1">
      <p:cViewPr varScale="1">
        <p:scale>
          <a:sx n="85" d="100"/>
          <a:sy n="85" d="100"/>
        </p:scale>
        <p:origin x="125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D4D41F-296B-7D41-AED3-B1CF8E3068DB}"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67F4C0BD-CF65-E04B-B0DA-18C5435B62CF}">
      <dgm:prSet/>
      <dgm:spPr/>
      <dgm:t>
        <a:bodyPr/>
        <a:lstStyle/>
        <a:p>
          <a:pPr rtl="0"/>
          <a:r>
            <a:rPr lang="en-US" smtClean="0"/>
            <a:t>Sensory Neuron</a:t>
          </a:r>
          <a:endParaRPr lang="en-US"/>
        </a:p>
      </dgm:t>
    </dgm:pt>
    <dgm:pt modelId="{BC432440-FE63-0B4B-BD2E-413D8D2515BA}" type="parTrans" cxnId="{6865F351-1743-BC4C-8B4E-366ECE38441F}">
      <dgm:prSet/>
      <dgm:spPr/>
      <dgm:t>
        <a:bodyPr/>
        <a:lstStyle/>
        <a:p>
          <a:endParaRPr lang="en-US"/>
        </a:p>
      </dgm:t>
    </dgm:pt>
    <dgm:pt modelId="{0986C97A-5F9C-844E-86A5-A5EA29640C98}" type="sibTrans" cxnId="{6865F351-1743-BC4C-8B4E-366ECE38441F}">
      <dgm:prSet/>
      <dgm:spPr/>
      <dgm:t>
        <a:bodyPr/>
        <a:lstStyle/>
        <a:p>
          <a:endParaRPr lang="en-US"/>
        </a:p>
      </dgm:t>
    </dgm:pt>
    <dgm:pt modelId="{FAF05786-8D5C-6743-8A8F-D284A9E0558F}">
      <dgm:prSet/>
      <dgm:spPr/>
      <dgm:t>
        <a:bodyPr/>
        <a:lstStyle/>
        <a:p>
          <a:pPr rtl="0"/>
          <a:r>
            <a:rPr lang="en-US" smtClean="0"/>
            <a:t>Carry impulses to the spinal cord and brain from </a:t>
          </a:r>
          <a:r>
            <a:rPr lang="en-US" b="1" smtClean="0"/>
            <a:t>all parts</a:t>
          </a:r>
          <a:r>
            <a:rPr lang="en-US" smtClean="0"/>
            <a:t> of the body. Also called </a:t>
          </a:r>
          <a:r>
            <a:rPr lang="en-US" b="1" smtClean="0"/>
            <a:t>afferent </a:t>
          </a:r>
          <a:r>
            <a:rPr lang="en-US" smtClean="0"/>
            <a:t>neurons. </a:t>
          </a:r>
          <a:endParaRPr lang="en-US"/>
        </a:p>
      </dgm:t>
    </dgm:pt>
    <dgm:pt modelId="{52CEA55D-9008-DD42-A74F-980D7F4ED946}" type="parTrans" cxnId="{C7200604-A665-5645-84D8-B427E7299EC1}">
      <dgm:prSet/>
      <dgm:spPr/>
      <dgm:t>
        <a:bodyPr/>
        <a:lstStyle/>
        <a:p>
          <a:endParaRPr lang="en-US"/>
        </a:p>
      </dgm:t>
    </dgm:pt>
    <dgm:pt modelId="{D132AE32-E879-774C-81A2-EFE997E7A05E}" type="sibTrans" cxnId="{C7200604-A665-5645-84D8-B427E7299EC1}">
      <dgm:prSet/>
      <dgm:spPr/>
      <dgm:t>
        <a:bodyPr/>
        <a:lstStyle/>
        <a:p>
          <a:endParaRPr lang="en-US"/>
        </a:p>
      </dgm:t>
    </dgm:pt>
    <dgm:pt modelId="{D70804D0-655B-7341-8316-BFA6D3A2F90A}">
      <dgm:prSet/>
      <dgm:spPr/>
      <dgm:t>
        <a:bodyPr/>
        <a:lstStyle/>
        <a:p>
          <a:pPr rtl="0"/>
          <a:r>
            <a:rPr lang="en-US" smtClean="0"/>
            <a:t>Motor Neuron</a:t>
          </a:r>
          <a:endParaRPr lang="en-US"/>
        </a:p>
      </dgm:t>
    </dgm:pt>
    <dgm:pt modelId="{777C84CD-76BF-B545-820F-679D1876E436}" type="parTrans" cxnId="{D30FEEBD-CC9D-8C4A-B691-A591D1F84564}">
      <dgm:prSet/>
      <dgm:spPr/>
      <dgm:t>
        <a:bodyPr/>
        <a:lstStyle/>
        <a:p>
          <a:endParaRPr lang="en-US"/>
        </a:p>
      </dgm:t>
    </dgm:pt>
    <dgm:pt modelId="{8B4BFCFC-6BC1-4E40-9815-DA1EC465644F}" type="sibTrans" cxnId="{D30FEEBD-CC9D-8C4A-B691-A591D1F84564}">
      <dgm:prSet/>
      <dgm:spPr/>
      <dgm:t>
        <a:bodyPr/>
        <a:lstStyle/>
        <a:p>
          <a:endParaRPr lang="en-US"/>
        </a:p>
      </dgm:t>
    </dgm:pt>
    <dgm:pt modelId="{C3B0A2CC-5DDF-1C4E-AEC6-B061DEEFC9AE}">
      <dgm:prSet/>
      <dgm:spPr/>
      <dgm:t>
        <a:bodyPr/>
        <a:lstStyle/>
        <a:p>
          <a:pPr rtl="0"/>
          <a:r>
            <a:rPr lang="en-US" smtClean="0"/>
            <a:t>Carry impulses away from the brain and spinal cord to muscle and glandular epithelial tissue </a:t>
          </a:r>
          <a:r>
            <a:rPr lang="en-US" b="1" smtClean="0"/>
            <a:t>only.</a:t>
          </a:r>
          <a:r>
            <a:rPr lang="en-US" smtClean="0"/>
            <a:t> Also called </a:t>
          </a:r>
          <a:r>
            <a:rPr lang="en-US" b="1" smtClean="0"/>
            <a:t>efferent </a:t>
          </a:r>
          <a:r>
            <a:rPr lang="en-US" smtClean="0"/>
            <a:t>neurons. </a:t>
          </a:r>
          <a:endParaRPr lang="en-US"/>
        </a:p>
      </dgm:t>
    </dgm:pt>
    <dgm:pt modelId="{C636E7CA-E5EA-DC40-A301-0E146BAB958B}" type="parTrans" cxnId="{A0A45A2C-953F-694E-91F6-B4E96640F985}">
      <dgm:prSet/>
      <dgm:spPr/>
      <dgm:t>
        <a:bodyPr/>
        <a:lstStyle/>
        <a:p>
          <a:endParaRPr lang="en-US"/>
        </a:p>
      </dgm:t>
    </dgm:pt>
    <dgm:pt modelId="{31474690-4460-D048-A80D-16B9B9A6F00F}" type="sibTrans" cxnId="{A0A45A2C-953F-694E-91F6-B4E96640F985}">
      <dgm:prSet/>
      <dgm:spPr/>
      <dgm:t>
        <a:bodyPr/>
        <a:lstStyle/>
        <a:p>
          <a:endParaRPr lang="en-US"/>
        </a:p>
      </dgm:t>
    </dgm:pt>
    <dgm:pt modelId="{CB69C6A3-34FE-3747-ADDC-B109FD726A13}">
      <dgm:prSet/>
      <dgm:spPr/>
      <dgm:t>
        <a:bodyPr/>
        <a:lstStyle/>
        <a:p>
          <a:pPr rtl="0"/>
          <a:r>
            <a:rPr lang="en-US" smtClean="0"/>
            <a:t>Interneurons</a:t>
          </a:r>
          <a:endParaRPr lang="en-US"/>
        </a:p>
      </dgm:t>
    </dgm:pt>
    <dgm:pt modelId="{BA95B6BD-529D-7B4C-BFC7-983EE23C17B1}" type="parTrans" cxnId="{352CB360-E1C6-E74A-94F3-9FC755F34BA1}">
      <dgm:prSet/>
      <dgm:spPr/>
      <dgm:t>
        <a:bodyPr/>
        <a:lstStyle/>
        <a:p>
          <a:endParaRPr lang="en-US"/>
        </a:p>
      </dgm:t>
    </dgm:pt>
    <dgm:pt modelId="{6070A5C0-060E-6F4B-BEAA-17F7B6057F95}" type="sibTrans" cxnId="{352CB360-E1C6-E74A-94F3-9FC755F34BA1}">
      <dgm:prSet/>
      <dgm:spPr/>
      <dgm:t>
        <a:bodyPr/>
        <a:lstStyle/>
        <a:p>
          <a:endParaRPr lang="en-US"/>
        </a:p>
      </dgm:t>
    </dgm:pt>
    <dgm:pt modelId="{82FD390B-62DC-8240-BBE3-2298EDA0F415}">
      <dgm:prSet/>
      <dgm:spPr/>
      <dgm:t>
        <a:bodyPr/>
        <a:lstStyle/>
        <a:p>
          <a:pPr rtl="0"/>
          <a:r>
            <a:rPr lang="en-US" dirty="0" smtClean="0"/>
            <a:t>Conduct impulses from sensory neurons </a:t>
          </a:r>
          <a:r>
            <a:rPr lang="en-US" b="1" dirty="0" smtClean="0"/>
            <a:t>to the brain </a:t>
          </a:r>
          <a:r>
            <a:rPr lang="en-US" dirty="0" smtClean="0"/>
            <a:t>to motor neurons. Often connect with each other to form, complex, central networks of nerve fibers. The most abundant! Located in CNS.</a:t>
          </a:r>
          <a:endParaRPr lang="en-US" dirty="0"/>
        </a:p>
      </dgm:t>
    </dgm:pt>
    <dgm:pt modelId="{6CC627B4-97BC-9D46-9766-64F7A7A879E9}" type="parTrans" cxnId="{A9076236-5158-5644-B205-8C09D10FE709}">
      <dgm:prSet/>
      <dgm:spPr/>
      <dgm:t>
        <a:bodyPr/>
        <a:lstStyle/>
        <a:p>
          <a:endParaRPr lang="en-US"/>
        </a:p>
      </dgm:t>
    </dgm:pt>
    <dgm:pt modelId="{62E4693A-3CF5-DB43-9FBF-F1A13D6A8F4D}" type="sibTrans" cxnId="{A9076236-5158-5644-B205-8C09D10FE709}">
      <dgm:prSet/>
      <dgm:spPr/>
      <dgm:t>
        <a:bodyPr/>
        <a:lstStyle/>
        <a:p>
          <a:endParaRPr lang="en-US"/>
        </a:p>
      </dgm:t>
    </dgm:pt>
    <dgm:pt modelId="{9D3C4A9D-AD6C-574E-B7AF-1BBD09FB0095}" type="pres">
      <dgm:prSet presAssocID="{42D4D41F-296B-7D41-AED3-B1CF8E3068DB}" presName="Name0" presStyleCnt="0">
        <dgm:presLayoutVars>
          <dgm:dir/>
          <dgm:animLvl val="lvl"/>
          <dgm:resizeHandles val="exact"/>
        </dgm:presLayoutVars>
      </dgm:prSet>
      <dgm:spPr/>
      <dgm:t>
        <a:bodyPr/>
        <a:lstStyle/>
        <a:p>
          <a:endParaRPr lang="en-US"/>
        </a:p>
      </dgm:t>
    </dgm:pt>
    <dgm:pt modelId="{C14F3F88-12A0-B348-B53C-207CFD10C2DC}" type="pres">
      <dgm:prSet presAssocID="{67F4C0BD-CF65-E04B-B0DA-18C5435B62CF}" presName="linNode" presStyleCnt="0"/>
      <dgm:spPr/>
    </dgm:pt>
    <dgm:pt modelId="{2C337E8D-0288-3442-A577-453029740118}" type="pres">
      <dgm:prSet presAssocID="{67F4C0BD-CF65-E04B-B0DA-18C5435B62CF}" presName="parentText" presStyleLbl="node1" presStyleIdx="0" presStyleCnt="3">
        <dgm:presLayoutVars>
          <dgm:chMax val="1"/>
          <dgm:bulletEnabled val="1"/>
        </dgm:presLayoutVars>
      </dgm:prSet>
      <dgm:spPr/>
      <dgm:t>
        <a:bodyPr/>
        <a:lstStyle/>
        <a:p>
          <a:endParaRPr lang="en-US"/>
        </a:p>
      </dgm:t>
    </dgm:pt>
    <dgm:pt modelId="{EEEB31B8-E2B4-974D-AC5C-82984F0DB906}" type="pres">
      <dgm:prSet presAssocID="{67F4C0BD-CF65-E04B-B0DA-18C5435B62CF}" presName="descendantText" presStyleLbl="alignAccFollowNode1" presStyleIdx="0" presStyleCnt="3">
        <dgm:presLayoutVars>
          <dgm:bulletEnabled val="1"/>
        </dgm:presLayoutVars>
      </dgm:prSet>
      <dgm:spPr/>
      <dgm:t>
        <a:bodyPr/>
        <a:lstStyle/>
        <a:p>
          <a:endParaRPr lang="en-US"/>
        </a:p>
      </dgm:t>
    </dgm:pt>
    <dgm:pt modelId="{17BA7D54-BB63-5B4C-B834-302CE8098905}" type="pres">
      <dgm:prSet presAssocID="{0986C97A-5F9C-844E-86A5-A5EA29640C98}" presName="sp" presStyleCnt="0"/>
      <dgm:spPr/>
    </dgm:pt>
    <dgm:pt modelId="{C90AAA11-150C-A644-9979-E61D756E9735}" type="pres">
      <dgm:prSet presAssocID="{D70804D0-655B-7341-8316-BFA6D3A2F90A}" presName="linNode" presStyleCnt="0"/>
      <dgm:spPr/>
    </dgm:pt>
    <dgm:pt modelId="{50F93CE2-0535-B943-AB27-B09A8ECB1DDF}" type="pres">
      <dgm:prSet presAssocID="{D70804D0-655B-7341-8316-BFA6D3A2F90A}" presName="parentText" presStyleLbl="node1" presStyleIdx="1" presStyleCnt="3">
        <dgm:presLayoutVars>
          <dgm:chMax val="1"/>
          <dgm:bulletEnabled val="1"/>
        </dgm:presLayoutVars>
      </dgm:prSet>
      <dgm:spPr/>
      <dgm:t>
        <a:bodyPr/>
        <a:lstStyle/>
        <a:p>
          <a:endParaRPr lang="en-US"/>
        </a:p>
      </dgm:t>
    </dgm:pt>
    <dgm:pt modelId="{DEDBE4EF-64C2-2541-AB98-A5ADFB99CFC6}" type="pres">
      <dgm:prSet presAssocID="{D70804D0-655B-7341-8316-BFA6D3A2F90A}" presName="descendantText" presStyleLbl="alignAccFollowNode1" presStyleIdx="1" presStyleCnt="3">
        <dgm:presLayoutVars>
          <dgm:bulletEnabled val="1"/>
        </dgm:presLayoutVars>
      </dgm:prSet>
      <dgm:spPr/>
      <dgm:t>
        <a:bodyPr/>
        <a:lstStyle/>
        <a:p>
          <a:endParaRPr lang="en-US"/>
        </a:p>
      </dgm:t>
    </dgm:pt>
    <dgm:pt modelId="{00C92129-CB00-0A40-894E-168D44F04B03}" type="pres">
      <dgm:prSet presAssocID="{8B4BFCFC-6BC1-4E40-9815-DA1EC465644F}" presName="sp" presStyleCnt="0"/>
      <dgm:spPr/>
    </dgm:pt>
    <dgm:pt modelId="{117EF210-CEB9-8846-8B37-B2E26E7C5B02}" type="pres">
      <dgm:prSet presAssocID="{CB69C6A3-34FE-3747-ADDC-B109FD726A13}" presName="linNode" presStyleCnt="0"/>
      <dgm:spPr/>
    </dgm:pt>
    <dgm:pt modelId="{3872FA77-4581-5648-8E9F-08E8E373551A}" type="pres">
      <dgm:prSet presAssocID="{CB69C6A3-34FE-3747-ADDC-B109FD726A13}" presName="parentText" presStyleLbl="node1" presStyleIdx="2" presStyleCnt="3">
        <dgm:presLayoutVars>
          <dgm:chMax val="1"/>
          <dgm:bulletEnabled val="1"/>
        </dgm:presLayoutVars>
      </dgm:prSet>
      <dgm:spPr/>
      <dgm:t>
        <a:bodyPr/>
        <a:lstStyle/>
        <a:p>
          <a:endParaRPr lang="en-US"/>
        </a:p>
      </dgm:t>
    </dgm:pt>
    <dgm:pt modelId="{E6B33B40-D550-854F-B224-776795B7AA40}" type="pres">
      <dgm:prSet presAssocID="{CB69C6A3-34FE-3747-ADDC-B109FD726A13}" presName="descendantText" presStyleLbl="alignAccFollowNode1" presStyleIdx="2" presStyleCnt="3">
        <dgm:presLayoutVars>
          <dgm:bulletEnabled val="1"/>
        </dgm:presLayoutVars>
      </dgm:prSet>
      <dgm:spPr/>
      <dgm:t>
        <a:bodyPr/>
        <a:lstStyle/>
        <a:p>
          <a:endParaRPr lang="en-US"/>
        </a:p>
      </dgm:t>
    </dgm:pt>
  </dgm:ptLst>
  <dgm:cxnLst>
    <dgm:cxn modelId="{9EA47A4E-5B99-F444-995D-F890F03DB724}" type="presOf" srcId="{67F4C0BD-CF65-E04B-B0DA-18C5435B62CF}" destId="{2C337E8D-0288-3442-A577-453029740118}" srcOrd="0" destOrd="0" presId="urn:microsoft.com/office/officeart/2005/8/layout/vList5"/>
    <dgm:cxn modelId="{DC68083C-FC90-9243-A847-94E8E3D86712}" type="presOf" srcId="{D70804D0-655B-7341-8316-BFA6D3A2F90A}" destId="{50F93CE2-0535-B943-AB27-B09A8ECB1DDF}" srcOrd="0" destOrd="0" presId="urn:microsoft.com/office/officeart/2005/8/layout/vList5"/>
    <dgm:cxn modelId="{8C46A240-74E9-B043-AE3C-D99AB61A152C}" type="presOf" srcId="{82FD390B-62DC-8240-BBE3-2298EDA0F415}" destId="{E6B33B40-D550-854F-B224-776795B7AA40}" srcOrd="0" destOrd="0" presId="urn:microsoft.com/office/officeart/2005/8/layout/vList5"/>
    <dgm:cxn modelId="{F3AC0130-22CC-124E-A744-4EF012D0BF38}" type="presOf" srcId="{CB69C6A3-34FE-3747-ADDC-B109FD726A13}" destId="{3872FA77-4581-5648-8E9F-08E8E373551A}" srcOrd="0" destOrd="0" presId="urn:microsoft.com/office/officeart/2005/8/layout/vList5"/>
    <dgm:cxn modelId="{B5E07173-E070-9D4A-B250-63B8DB5B12E0}" type="presOf" srcId="{C3B0A2CC-5DDF-1C4E-AEC6-B061DEEFC9AE}" destId="{DEDBE4EF-64C2-2541-AB98-A5ADFB99CFC6}" srcOrd="0" destOrd="0" presId="urn:microsoft.com/office/officeart/2005/8/layout/vList5"/>
    <dgm:cxn modelId="{C2830909-7DA2-2E42-A1F3-006266B5E6D8}" type="presOf" srcId="{42D4D41F-296B-7D41-AED3-B1CF8E3068DB}" destId="{9D3C4A9D-AD6C-574E-B7AF-1BBD09FB0095}" srcOrd="0" destOrd="0" presId="urn:microsoft.com/office/officeart/2005/8/layout/vList5"/>
    <dgm:cxn modelId="{A9076236-5158-5644-B205-8C09D10FE709}" srcId="{CB69C6A3-34FE-3747-ADDC-B109FD726A13}" destId="{82FD390B-62DC-8240-BBE3-2298EDA0F415}" srcOrd="0" destOrd="0" parTransId="{6CC627B4-97BC-9D46-9766-64F7A7A879E9}" sibTransId="{62E4693A-3CF5-DB43-9FBF-F1A13D6A8F4D}"/>
    <dgm:cxn modelId="{6865F351-1743-BC4C-8B4E-366ECE38441F}" srcId="{42D4D41F-296B-7D41-AED3-B1CF8E3068DB}" destId="{67F4C0BD-CF65-E04B-B0DA-18C5435B62CF}" srcOrd="0" destOrd="0" parTransId="{BC432440-FE63-0B4B-BD2E-413D8D2515BA}" sibTransId="{0986C97A-5F9C-844E-86A5-A5EA29640C98}"/>
    <dgm:cxn modelId="{A0A45A2C-953F-694E-91F6-B4E96640F985}" srcId="{D70804D0-655B-7341-8316-BFA6D3A2F90A}" destId="{C3B0A2CC-5DDF-1C4E-AEC6-B061DEEFC9AE}" srcOrd="0" destOrd="0" parTransId="{C636E7CA-E5EA-DC40-A301-0E146BAB958B}" sibTransId="{31474690-4460-D048-A80D-16B9B9A6F00F}"/>
    <dgm:cxn modelId="{352CB360-E1C6-E74A-94F3-9FC755F34BA1}" srcId="{42D4D41F-296B-7D41-AED3-B1CF8E3068DB}" destId="{CB69C6A3-34FE-3747-ADDC-B109FD726A13}" srcOrd="2" destOrd="0" parTransId="{BA95B6BD-529D-7B4C-BFC7-983EE23C17B1}" sibTransId="{6070A5C0-060E-6F4B-BEAA-17F7B6057F95}"/>
    <dgm:cxn modelId="{A7856A9C-928D-0748-9AD5-5459842C4388}" type="presOf" srcId="{FAF05786-8D5C-6743-8A8F-D284A9E0558F}" destId="{EEEB31B8-E2B4-974D-AC5C-82984F0DB906}" srcOrd="0" destOrd="0" presId="urn:microsoft.com/office/officeart/2005/8/layout/vList5"/>
    <dgm:cxn modelId="{C7200604-A665-5645-84D8-B427E7299EC1}" srcId="{67F4C0BD-CF65-E04B-B0DA-18C5435B62CF}" destId="{FAF05786-8D5C-6743-8A8F-D284A9E0558F}" srcOrd="0" destOrd="0" parTransId="{52CEA55D-9008-DD42-A74F-980D7F4ED946}" sibTransId="{D132AE32-E879-774C-81A2-EFE997E7A05E}"/>
    <dgm:cxn modelId="{D30FEEBD-CC9D-8C4A-B691-A591D1F84564}" srcId="{42D4D41F-296B-7D41-AED3-B1CF8E3068DB}" destId="{D70804D0-655B-7341-8316-BFA6D3A2F90A}" srcOrd="1" destOrd="0" parTransId="{777C84CD-76BF-B545-820F-679D1876E436}" sibTransId="{8B4BFCFC-6BC1-4E40-9815-DA1EC465644F}"/>
    <dgm:cxn modelId="{2A6348A3-F674-7446-872D-102001D6B929}" type="presParOf" srcId="{9D3C4A9D-AD6C-574E-B7AF-1BBD09FB0095}" destId="{C14F3F88-12A0-B348-B53C-207CFD10C2DC}" srcOrd="0" destOrd="0" presId="urn:microsoft.com/office/officeart/2005/8/layout/vList5"/>
    <dgm:cxn modelId="{41D54A83-FB8C-0948-8AF9-6BDCCCA52C8E}" type="presParOf" srcId="{C14F3F88-12A0-B348-B53C-207CFD10C2DC}" destId="{2C337E8D-0288-3442-A577-453029740118}" srcOrd="0" destOrd="0" presId="urn:microsoft.com/office/officeart/2005/8/layout/vList5"/>
    <dgm:cxn modelId="{BB98EF18-919B-B043-B592-9CEF7FC26579}" type="presParOf" srcId="{C14F3F88-12A0-B348-B53C-207CFD10C2DC}" destId="{EEEB31B8-E2B4-974D-AC5C-82984F0DB906}" srcOrd="1" destOrd="0" presId="urn:microsoft.com/office/officeart/2005/8/layout/vList5"/>
    <dgm:cxn modelId="{3AE035B2-9BD5-D54B-9B02-33051030A2DF}" type="presParOf" srcId="{9D3C4A9D-AD6C-574E-B7AF-1BBD09FB0095}" destId="{17BA7D54-BB63-5B4C-B834-302CE8098905}" srcOrd="1" destOrd="0" presId="urn:microsoft.com/office/officeart/2005/8/layout/vList5"/>
    <dgm:cxn modelId="{CE5EC763-ED61-5A4F-9B23-64365D952BE9}" type="presParOf" srcId="{9D3C4A9D-AD6C-574E-B7AF-1BBD09FB0095}" destId="{C90AAA11-150C-A644-9979-E61D756E9735}" srcOrd="2" destOrd="0" presId="urn:microsoft.com/office/officeart/2005/8/layout/vList5"/>
    <dgm:cxn modelId="{BEA77884-432D-354F-B6B4-953E4518B596}" type="presParOf" srcId="{C90AAA11-150C-A644-9979-E61D756E9735}" destId="{50F93CE2-0535-B943-AB27-B09A8ECB1DDF}" srcOrd="0" destOrd="0" presId="urn:microsoft.com/office/officeart/2005/8/layout/vList5"/>
    <dgm:cxn modelId="{AD96079B-6139-E643-9423-5F27D2914436}" type="presParOf" srcId="{C90AAA11-150C-A644-9979-E61D756E9735}" destId="{DEDBE4EF-64C2-2541-AB98-A5ADFB99CFC6}" srcOrd="1" destOrd="0" presId="urn:microsoft.com/office/officeart/2005/8/layout/vList5"/>
    <dgm:cxn modelId="{A932E14E-277E-4A4D-9ABD-4B65F2BDC768}" type="presParOf" srcId="{9D3C4A9D-AD6C-574E-B7AF-1BBD09FB0095}" destId="{00C92129-CB00-0A40-894E-168D44F04B03}" srcOrd="3" destOrd="0" presId="urn:microsoft.com/office/officeart/2005/8/layout/vList5"/>
    <dgm:cxn modelId="{DF51FCE9-285E-B949-9D30-84A5EF33D28F}" type="presParOf" srcId="{9D3C4A9D-AD6C-574E-B7AF-1BBD09FB0095}" destId="{117EF210-CEB9-8846-8B37-B2E26E7C5B02}" srcOrd="4" destOrd="0" presId="urn:microsoft.com/office/officeart/2005/8/layout/vList5"/>
    <dgm:cxn modelId="{BD8DDF11-66BF-5F4A-ACE1-FC0B7F82C495}" type="presParOf" srcId="{117EF210-CEB9-8846-8B37-B2E26E7C5B02}" destId="{3872FA77-4581-5648-8E9F-08E8E373551A}" srcOrd="0" destOrd="0" presId="urn:microsoft.com/office/officeart/2005/8/layout/vList5"/>
    <dgm:cxn modelId="{DC10C26B-8C08-7541-A6E6-8CAB89BEBD60}" type="presParOf" srcId="{117EF210-CEB9-8846-8B37-B2E26E7C5B02}" destId="{E6B33B40-D550-854F-B224-776795B7AA4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5D5D38-B969-1C42-897C-2F6139EBF295}" type="doc">
      <dgm:prSet loTypeId="urn:microsoft.com/office/officeart/2005/8/layout/process4" loCatId="" qsTypeId="urn:microsoft.com/office/officeart/2005/8/quickstyle/simple4" qsCatId="simple" csTypeId="urn:microsoft.com/office/officeart/2005/8/colors/accent1_2" csCatId="accent1" phldr="1"/>
      <dgm:spPr/>
    </dgm:pt>
    <dgm:pt modelId="{05E10FD9-6305-5D46-9721-A4B6A74004EA}">
      <dgm:prSet phldrT="[Text]"/>
      <dgm:spPr/>
      <dgm:t>
        <a:bodyPr/>
        <a:lstStyle/>
        <a:p>
          <a:r>
            <a:rPr lang="en-US" dirty="0" smtClean="0"/>
            <a:t>Polarization</a:t>
          </a:r>
          <a:endParaRPr lang="en-US" dirty="0"/>
        </a:p>
      </dgm:t>
    </dgm:pt>
    <dgm:pt modelId="{B82232ED-D788-C240-B852-50D1072145AD}" type="parTrans" cxnId="{210A10DE-B59A-3C4E-873C-76101274F9FA}">
      <dgm:prSet/>
      <dgm:spPr/>
      <dgm:t>
        <a:bodyPr/>
        <a:lstStyle/>
        <a:p>
          <a:endParaRPr lang="en-US"/>
        </a:p>
      </dgm:t>
    </dgm:pt>
    <dgm:pt modelId="{F3C863B2-C0A8-9C4B-966A-1C051AD388EA}" type="sibTrans" cxnId="{210A10DE-B59A-3C4E-873C-76101274F9FA}">
      <dgm:prSet/>
      <dgm:spPr/>
      <dgm:t>
        <a:bodyPr/>
        <a:lstStyle/>
        <a:p>
          <a:endParaRPr lang="en-US"/>
        </a:p>
      </dgm:t>
    </dgm:pt>
    <dgm:pt modelId="{22332D45-6901-7C46-A6CC-ED9FAF1E6122}">
      <dgm:prSet/>
      <dgm:spPr/>
      <dgm:t>
        <a:bodyPr/>
        <a:lstStyle/>
        <a:p>
          <a:r>
            <a:rPr lang="en-US" dirty="0" smtClean="0"/>
            <a:t>Depolarization</a:t>
          </a:r>
          <a:endParaRPr lang="en-US" dirty="0"/>
        </a:p>
      </dgm:t>
    </dgm:pt>
    <dgm:pt modelId="{EA4C7C52-50AC-B24E-A820-9496D316A3EA}" type="parTrans" cxnId="{92640CC0-42B1-A347-AC28-A550403CCEE3}">
      <dgm:prSet/>
      <dgm:spPr/>
      <dgm:t>
        <a:bodyPr/>
        <a:lstStyle/>
        <a:p>
          <a:endParaRPr lang="en-US"/>
        </a:p>
      </dgm:t>
    </dgm:pt>
    <dgm:pt modelId="{A778F587-201F-1249-9213-51745D948648}" type="sibTrans" cxnId="{92640CC0-42B1-A347-AC28-A550403CCEE3}">
      <dgm:prSet/>
      <dgm:spPr/>
      <dgm:t>
        <a:bodyPr/>
        <a:lstStyle/>
        <a:p>
          <a:endParaRPr lang="en-US"/>
        </a:p>
      </dgm:t>
    </dgm:pt>
    <dgm:pt modelId="{461AF686-E9EF-B747-BB20-FC2D805F9BCC}">
      <dgm:prSet/>
      <dgm:spPr/>
      <dgm:t>
        <a:bodyPr/>
        <a:lstStyle/>
        <a:p>
          <a:r>
            <a:rPr lang="en-US" dirty="0" smtClean="0"/>
            <a:t>Repolarization</a:t>
          </a:r>
          <a:endParaRPr lang="en-US" dirty="0"/>
        </a:p>
      </dgm:t>
    </dgm:pt>
    <dgm:pt modelId="{3C2C6294-7D0C-9243-B46E-9295EFA6672D}" type="parTrans" cxnId="{607012DD-7B3B-264D-9BB3-9CA6310B3676}">
      <dgm:prSet/>
      <dgm:spPr/>
      <dgm:t>
        <a:bodyPr/>
        <a:lstStyle/>
        <a:p>
          <a:endParaRPr lang="en-US"/>
        </a:p>
      </dgm:t>
    </dgm:pt>
    <dgm:pt modelId="{9DF1201F-515D-D649-851E-EDBF688EEA09}" type="sibTrans" cxnId="{607012DD-7B3B-264D-9BB3-9CA6310B3676}">
      <dgm:prSet/>
      <dgm:spPr/>
      <dgm:t>
        <a:bodyPr/>
        <a:lstStyle/>
        <a:p>
          <a:endParaRPr lang="en-US"/>
        </a:p>
      </dgm:t>
    </dgm:pt>
    <dgm:pt modelId="{8CD9F6AC-EE4B-6849-AC22-2C2F125A3DA6}" type="pres">
      <dgm:prSet presAssocID="{D65D5D38-B969-1C42-897C-2F6139EBF295}" presName="Name0" presStyleCnt="0">
        <dgm:presLayoutVars>
          <dgm:dir/>
          <dgm:animLvl val="lvl"/>
          <dgm:resizeHandles val="exact"/>
        </dgm:presLayoutVars>
      </dgm:prSet>
      <dgm:spPr/>
    </dgm:pt>
    <dgm:pt modelId="{00EEE857-B2ED-874D-BB79-A8234A39E202}" type="pres">
      <dgm:prSet presAssocID="{461AF686-E9EF-B747-BB20-FC2D805F9BCC}" presName="boxAndChildren" presStyleCnt="0"/>
      <dgm:spPr/>
    </dgm:pt>
    <dgm:pt modelId="{10CB3C55-ADC6-DD49-8B37-7FFCAF065AF2}" type="pres">
      <dgm:prSet presAssocID="{461AF686-E9EF-B747-BB20-FC2D805F9BCC}" presName="parentTextBox" presStyleLbl="node1" presStyleIdx="0" presStyleCnt="3"/>
      <dgm:spPr/>
      <dgm:t>
        <a:bodyPr/>
        <a:lstStyle/>
        <a:p>
          <a:endParaRPr lang="en-US"/>
        </a:p>
      </dgm:t>
    </dgm:pt>
    <dgm:pt modelId="{75EEF56F-9A5A-F443-AEE2-4274B0DC5409}" type="pres">
      <dgm:prSet presAssocID="{A778F587-201F-1249-9213-51745D948648}" presName="sp" presStyleCnt="0"/>
      <dgm:spPr/>
    </dgm:pt>
    <dgm:pt modelId="{6756A7F2-440E-4B41-8148-53AB8C626A11}" type="pres">
      <dgm:prSet presAssocID="{22332D45-6901-7C46-A6CC-ED9FAF1E6122}" presName="arrowAndChildren" presStyleCnt="0"/>
      <dgm:spPr/>
    </dgm:pt>
    <dgm:pt modelId="{069E70B1-9BD3-FD48-B494-9C68A242DA2E}" type="pres">
      <dgm:prSet presAssocID="{22332D45-6901-7C46-A6CC-ED9FAF1E6122}" presName="parentTextArrow" presStyleLbl="node1" presStyleIdx="1" presStyleCnt="3"/>
      <dgm:spPr/>
      <dgm:t>
        <a:bodyPr/>
        <a:lstStyle/>
        <a:p>
          <a:endParaRPr lang="en-US"/>
        </a:p>
      </dgm:t>
    </dgm:pt>
    <dgm:pt modelId="{EC9580DC-805F-F44A-9004-DDD8730869F1}" type="pres">
      <dgm:prSet presAssocID="{F3C863B2-C0A8-9C4B-966A-1C051AD388EA}" presName="sp" presStyleCnt="0"/>
      <dgm:spPr/>
    </dgm:pt>
    <dgm:pt modelId="{841C7B31-27F9-4C48-B5D8-D1D928E40DB3}" type="pres">
      <dgm:prSet presAssocID="{05E10FD9-6305-5D46-9721-A4B6A74004EA}" presName="arrowAndChildren" presStyleCnt="0"/>
      <dgm:spPr/>
    </dgm:pt>
    <dgm:pt modelId="{967FEB93-AC29-4D46-B7D4-C8490B39E7CD}" type="pres">
      <dgm:prSet presAssocID="{05E10FD9-6305-5D46-9721-A4B6A74004EA}" presName="parentTextArrow" presStyleLbl="node1" presStyleIdx="2" presStyleCnt="3" custLinFactNeighborX="-63788" custLinFactNeighborY="-22394"/>
      <dgm:spPr/>
      <dgm:t>
        <a:bodyPr/>
        <a:lstStyle/>
        <a:p>
          <a:endParaRPr lang="en-US"/>
        </a:p>
      </dgm:t>
    </dgm:pt>
  </dgm:ptLst>
  <dgm:cxnLst>
    <dgm:cxn modelId="{92640CC0-42B1-A347-AC28-A550403CCEE3}" srcId="{D65D5D38-B969-1C42-897C-2F6139EBF295}" destId="{22332D45-6901-7C46-A6CC-ED9FAF1E6122}" srcOrd="1" destOrd="0" parTransId="{EA4C7C52-50AC-B24E-A820-9496D316A3EA}" sibTransId="{A778F587-201F-1249-9213-51745D948648}"/>
    <dgm:cxn modelId="{210A10DE-B59A-3C4E-873C-76101274F9FA}" srcId="{D65D5D38-B969-1C42-897C-2F6139EBF295}" destId="{05E10FD9-6305-5D46-9721-A4B6A74004EA}" srcOrd="0" destOrd="0" parTransId="{B82232ED-D788-C240-B852-50D1072145AD}" sibTransId="{F3C863B2-C0A8-9C4B-966A-1C051AD388EA}"/>
    <dgm:cxn modelId="{63B19180-D060-9342-98AA-5C146DE0D4F6}" type="presOf" srcId="{461AF686-E9EF-B747-BB20-FC2D805F9BCC}" destId="{10CB3C55-ADC6-DD49-8B37-7FFCAF065AF2}" srcOrd="0" destOrd="0" presId="urn:microsoft.com/office/officeart/2005/8/layout/process4"/>
    <dgm:cxn modelId="{554E54D7-4C3B-8F4F-9B41-EA1D7CAEA380}" type="presOf" srcId="{05E10FD9-6305-5D46-9721-A4B6A74004EA}" destId="{967FEB93-AC29-4D46-B7D4-C8490B39E7CD}" srcOrd="0" destOrd="0" presId="urn:microsoft.com/office/officeart/2005/8/layout/process4"/>
    <dgm:cxn modelId="{875DB5F6-6C5A-4B4C-98F7-0F63CAD0D96B}" type="presOf" srcId="{D65D5D38-B969-1C42-897C-2F6139EBF295}" destId="{8CD9F6AC-EE4B-6849-AC22-2C2F125A3DA6}" srcOrd="0" destOrd="0" presId="urn:microsoft.com/office/officeart/2005/8/layout/process4"/>
    <dgm:cxn modelId="{1A8EF6D4-76F1-E942-AC48-7B6BE816D86B}" type="presOf" srcId="{22332D45-6901-7C46-A6CC-ED9FAF1E6122}" destId="{069E70B1-9BD3-FD48-B494-9C68A242DA2E}" srcOrd="0" destOrd="0" presId="urn:microsoft.com/office/officeart/2005/8/layout/process4"/>
    <dgm:cxn modelId="{607012DD-7B3B-264D-9BB3-9CA6310B3676}" srcId="{D65D5D38-B969-1C42-897C-2F6139EBF295}" destId="{461AF686-E9EF-B747-BB20-FC2D805F9BCC}" srcOrd="2" destOrd="0" parTransId="{3C2C6294-7D0C-9243-B46E-9295EFA6672D}" sibTransId="{9DF1201F-515D-D649-851E-EDBF688EEA09}"/>
    <dgm:cxn modelId="{F63D72FA-52A3-1942-9ECE-D3C5BC72C475}" type="presParOf" srcId="{8CD9F6AC-EE4B-6849-AC22-2C2F125A3DA6}" destId="{00EEE857-B2ED-874D-BB79-A8234A39E202}" srcOrd="0" destOrd="0" presId="urn:microsoft.com/office/officeart/2005/8/layout/process4"/>
    <dgm:cxn modelId="{96B064D2-2E45-B847-BC4D-34BDA22D5EC8}" type="presParOf" srcId="{00EEE857-B2ED-874D-BB79-A8234A39E202}" destId="{10CB3C55-ADC6-DD49-8B37-7FFCAF065AF2}" srcOrd="0" destOrd="0" presId="urn:microsoft.com/office/officeart/2005/8/layout/process4"/>
    <dgm:cxn modelId="{5452F2EE-A5F1-DE48-B81D-87C871CC8BA7}" type="presParOf" srcId="{8CD9F6AC-EE4B-6849-AC22-2C2F125A3DA6}" destId="{75EEF56F-9A5A-F443-AEE2-4274B0DC5409}" srcOrd="1" destOrd="0" presId="urn:microsoft.com/office/officeart/2005/8/layout/process4"/>
    <dgm:cxn modelId="{5640AE64-DCB3-A34A-A0F2-88DE349BE48C}" type="presParOf" srcId="{8CD9F6AC-EE4B-6849-AC22-2C2F125A3DA6}" destId="{6756A7F2-440E-4B41-8148-53AB8C626A11}" srcOrd="2" destOrd="0" presId="urn:microsoft.com/office/officeart/2005/8/layout/process4"/>
    <dgm:cxn modelId="{6CA68779-E492-1A4C-A79B-F99D9A40963F}" type="presParOf" srcId="{6756A7F2-440E-4B41-8148-53AB8C626A11}" destId="{069E70B1-9BD3-FD48-B494-9C68A242DA2E}" srcOrd="0" destOrd="0" presId="urn:microsoft.com/office/officeart/2005/8/layout/process4"/>
    <dgm:cxn modelId="{9F72F41F-B356-3D4C-AE43-1BBA3182F548}" type="presParOf" srcId="{8CD9F6AC-EE4B-6849-AC22-2C2F125A3DA6}" destId="{EC9580DC-805F-F44A-9004-DDD8730869F1}" srcOrd="3" destOrd="0" presId="urn:microsoft.com/office/officeart/2005/8/layout/process4"/>
    <dgm:cxn modelId="{56548B12-9354-B044-9D0D-DABDF714BDF1}" type="presParOf" srcId="{8CD9F6AC-EE4B-6849-AC22-2C2F125A3DA6}" destId="{841C7B31-27F9-4C48-B5D8-D1D928E40DB3}" srcOrd="4" destOrd="0" presId="urn:microsoft.com/office/officeart/2005/8/layout/process4"/>
    <dgm:cxn modelId="{53AEBE02-20B4-4E4B-9A6C-6DBB01178040}" type="presParOf" srcId="{841C7B31-27F9-4C48-B5D8-D1D928E40DB3}" destId="{967FEB93-AC29-4D46-B7D4-C8490B39E7C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31B8-E2B4-974D-AC5C-82984F0DB906}">
      <dsp:nvSpPr>
        <dsp:cNvPr id="0" name=""/>
        <dsp:cNvSpPr/>
      </dsp:nvSpPr>
      <dsp:spPr>
        <a:xfrm rot="5400000">
          <a:off x="6321075" y="-2568428"/>
          <a:ext cx="1037272"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kern="1200" smtClean="0"/>
            <a:t>Carry impulses to the spinal cord and brain from </a:t>
          </a:r>
          <a:r>
            <a:rPr lang="en-US" sz="1700" b="1" kern="1200" smtClean="0"/>
            <a:t>all parts</a:t>
          </a:r>
          <a:r>
            <a:rPr lang="en-US" sz="1700" kern="1200" smtClean="0"/>
            <a:t> of the body. Also called </a:t>
          </a:r>
          <a:r>
            <a:rPr lang="en-US" sz="1700" b="1" kern="1200" smtClean="0"/>
            <a:t>afferent </a:t>
          </a:r>
          <a:r>
            <a:rPr lang="en-US" sz="1700" kern="1200" smtClean="0"/>
            <a:t>neurons. </a:t>
          </a:r>
          <a:endParaRPr lang="en-US" sz="1700" kern="1200"/>
        </a:p>
      </dsp:txBody>
      <dsp:txXfrm rot="-5400000">
        <a:off x="3621024" y="182258"/>
        <a:ext cx="6386741" cy="936002"/>
      </dsp:txXfrm>
    </dsp:sp>
    <dsp:sp modelId="{2C337E8D-0288-3442-A577-453029740118}">
      <dsp:nvSpPr>
        <dsp:cNvPr id="0" name=""/>
        <dsp:cNvSpPr/>
      </dsp:nvSpPr>
      <dsp:spPr>
        <a:xfrm>
          <a:off x="0" y="1964"/>
          <a:ext cx="3621024" cy="12965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kern="1200" smtClean="0"/>
            <a:t>Sensory Neuron</a:t>
          </a:r>
          <a:endParaRPr lang="en-US" sz="3800" kern="1200"/>
        </a:p>
      </dsp:txBody>
      <dsp:txXfrm>
        <a:off x="63294" y="65258"/>
        <a:ext cx="3494436" cy="1170002"/>
      </dsp:txXfrm>
    </dsp:sp>
    <dsp:sp modelId="{DEDBE4EF-64C2-2541-AB98-A5ADFB99CFC6}">
      <dsp:nvSpPr>
        <dsp:cNvPr id="0" name=""/>
        <dsp:cNvSpPr/>
      </dsp:nvSpPr>
      <dsp:spPr>
        <a:xfrm rot="5400000">
          <a:off x="6321075" y="-1207008"/>
          <a:ext cx="1037272"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kern="1200" smtClean="0"/>
            <a:t>Carry impulses away from the brain and spinal cord to muscle and glandular epithelial tissue </a:t>
          </a:r>
          <a:r>
            <a:rPr lang="en-US" sz="1700" b="1" kern="1200" smtClean="0"/>
            <a:t>only.</a:t>
          </a:r>
          <a:r>
            <a:rPr lang="en-US" sz="1700" kern="1200" smtClean="0"/>
            <a:t> Also called </a:t>
          </a:r>
          <a:r>
            <a:rPr lang="en-US" sz="1700" b="1" kern="1200" smtClean="0"/>
            <a:t>efferent </a:t>
          </a:r>
          <a:r>
            <a:rPr lang="en-US" sz="1700" kern="1200" smtClean="0"/>
            <a:t>neurons. </a:t>
          </a:r>
          <a:endParaRPr lang="en-US" sz="1700" kern="1200"/>
        </a:p>
      </dsp:txBody>
      <dsp:txXfrm rot="-5400000">
        <a:off x="3621024" y="1543678"/>
        <a:ext cx="6386741" cy="936002"/>
      </dsp:txXfrm>
    </dsp:sp>
    <dsp:sp modelId="{50F93CE2-0535-B943-AB27-B09A8ECB1DDF}">
      <dsp:nvSpPr>
        <dsp:cNvPr id="0" name=""/>
        <dsp:cNvSpPr/>
      </dsp:nvSpPr>
      <dsp:spPr>
        <a:xfrm>
          <a:off x="0" y="1363384"/>
          <a:ext cx="3621024" cy="12965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kern="1200" smtClean="0"/>
            <a:t>Motor Neuron</a:t>
          </a:r>
          <a:endParaRPr lang="en-US" sz="3800" kern="1200"/>
        </a:p>
      </dsp:txBody>
      <dsp:txXfrm>
        <a:off x="63294" y="1426678"/>
        <a:ext cx="3494436" cy="1170002"/>
      </dsp:txXfrm>
    </dsp:sp>
    <dsp:sp modelId="{E6B33B40-D550-854F-B224-776795B7AA40}">
      <dsp:nvSpPr>
        <dsp:cNvPr id="0" name=""/>
        <dsp:cNvSpPr/>
      </dsp:nvSpPr>
      <dsp:spPr>
        <a:xfrm rot="5400000">
          <a:off x="6321075" y="154412"/>
          <a:ext cx="1037272" cy="643737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rtl="0">
            <a:lnSpc>
              <a:spcPct val="90000"/>
            </a:lnSpc>
            <a:spcBef>
              <a:spcPct val="0"/>
            </a:spcBef>
            <a:spcAft>
              <a:spcPct val="15000"/>
            </a:spcAft>
            <a:buChar char="•"/>
          </a:pPr>
          <a:r>
            <a:rPr lang="en-US" sz="1700" kern="1200" dirty="0" smtClean="0"/>
            <a:t>Conduct impulses from sensory neurons </a:t>
          </a:r>
          <a:r>
            <a:rPr lang="en-US" sz="1700" b="1" kern="1200" dirty="0" smtClean="0"/>
            <a:t>to the brain </a:t>
          </a:r>
          <a:r>
            <a:rPr lang="en-US" sz="1700" kern="1200" dirty="0" smtClean="0"/>
            <a:t>to motor neurons. Often connect with each other to form, complex, central networks of nerve fibers. The most abundant! Located in CNS.</a:t>
          </a:r>
          <a:endParaRPr lang="en-US" sz="1700" kern="1200" dirty="0"/>
        </a:p>
      </dsp:txBody>
      <dsp:txXfrm rot="-5400000">
        <a:off x="3621024" y="2905099"/>
        <a:ext cx="6386741" cy="936002"/>
      </dsp:txXfrm>
    </dsp:sp>
    <dsp:sp modelId="{3872FA77-4581-5648-8E9F-08E8E373551A}">
      <dsp:nvSpPr>
        <dsp:cNvPr id="0" name=""/>
        <dsp:cNvSpPr/>
      </dsp:nvSpPr>
      <dsp:spPr>
        <a:xfrm>
          <a:off x="0" y="2724804"/>
          <a:ext cx="3621024" cy="1296590"/>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3800" kern="1200" smtClean="0"/>
            <a:t>Interneurons</a:t>
          </a:r>
          <a:endParaRPr lang="en-US" sz="3800" kern="1200"/>
        </a:p>
      </dsp:txBody>
      <dsp:txXfrm>
        <a:off x="63294" y="2788098"/>
        <a:ext cx="3494436" cy="1170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B3C55-ADC6-DD49-8B37-7FFCAF065AF2}">
      <dsp:nvSpPr>
        <dsp:cNvPr id="0" name=""/>
        <dsp:cNvSpPr/>
      </dsp:nvSpPr>
      <dsp:spPr>
        <a:xfrm>
          <a:off x="0" y="2683662"/>
          <a:ext cx="2149059" cy="880837"/>
        </a:xfrm>
        <a:prstGeom prst="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Repolarization</a:t>
          </a:r>
          <a:endParaRPr lang="en-US" sz="2400" kern="1200" dirty="0"/>
        </a:p>
      </dsp:txBody>
      <dsp:txXfrm>
        <a:off x="0" y="2683662"/>
        <a:ext cx="2149059" cy="880837"/>
      </dsp:txXfrm>
    </dsp:sp>
    <dsp:sp modelId="{069E70B1-9BD3-FD48-B494-9C68A242DA2E}">
      <dsp:nvSpPr>
        <dsp:cNvPr id="0" name=""/>
        <dsp:cNvSpPr/>
      </dsp:nvSpPr>
      <dsp:spPr>
        <a:xfrm rot="10800000">
          <a:off x="0" y="1342146"/>
          <a:ext cx="2149059" cy="1354728"/>
        </a:xfrm>
        <a:prstGeom prst="upArrowCallou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Depolarization</a:t>
          </a:r>
          <a:endParaRPr lang="en-US" sz="2400" kern="1200" dirty="0"/>
        </a:p>
      </dsp:txBody>
      <dsp:txXfrm rot="10800000">
        <a:off x="0" y="1342146"/>
        <a:ext cx="2149059" cy="880262"/>
      </dsp:txXfrm>
    </dsp:sp>
    <dsp:sp modelId="{967FEB93-AC29-4D46-B7D4-C8490B39E7CD}">
      <dsp:nvSpPr>
        <dsp:cNvPr id="0" name=""/>
        <dsp:cNvSpPr/>
      </dsp:nvSpPr>
      <dsp:spPr>
        <a:xfrm rot="10800000">
          <a:off x="0" y="0"/>
          <a:ext cx="2149059" cy="1354728"/>
        </a:xfrm>
        <a:prstGeom prst="upArrowCallou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sz="2400" kern="1200" dirty="0" smtClean="0"/>
            <a:t>Polarization</a:t>
          </a:r>
          <a:endParaRPr lang="en-US" sz="2400" kern="1200" dirty="0"/>
        </a:p>
      </dsp:txBody>
      <dsp:txXfrm rot="10800000">
        <a:off x="0" y="0"/>
        <a:ext cx="2149059" cy="880262"/>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64DB8-8316-3645-A8E1-372DABA5B7FC}" type="datetimeFigureOut">
              <a:rPr lang="en-US" smtClean="0"/>
              <a:t>11/29/17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C43B35-D4C1-084A-A166-9182C914819B}" type="slidenum">
              <a:rPr lang="en-US" smtClean="0"/>
              <a:t>‹#›</a:t>
            </a:fld>
            <a:endParaRPr lang="en-US"/>
          </a:p>
        </p:txBody>
      </p:sp>
    </p:spTree>
    <p:extLst>
      <p:ext uri="{BB962C8B-B14F-4D97-AF65-F5344CB8AC3E}">
        <p14:creationId xmlns:p14="http://schemas.microsoft.com/office/powerpoint/2010/main" val="108582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C43B35-D4C1-084A-A166-9182C914819B}" type="slidenum">
              <a:rPr lang="en-US" smtClean="0"/>
              <a:t>5</a:t>
            </a:fld>
            <a:endParaRPr lang="en-US"/>
          </a:p>
        </p:txBody>
      </p:sp>
    </p:spTree>
    <p:extLst>
      <p:ext uri="{BB962C8B-B14F-4D97-AF65-F5344CB8AC3E}">
        <p14:creationId xmlns:p14="http://schemas.microsoft.com/office/powerpoint/2010/main" val="1554619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 membrane of each resting neuron has a slight positive charge on the outside and a negative charge on the inside in a state called polarization. (excess of sodium ions Na+ on the outside of the membrane).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Stimulation occurs and Na+ channels open, rushing into the cell. The inside of the membrane becomes temporarily positive, while the outside becomes negative. This process is called depolarization.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The depolarized section of the membrane recovers in a process called repolarization. In doing this, depolarization has already stimulated Na+ channels in the next section of the membrane to open, causing a snowball-effect of nerve impulses down neurons.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9C43B35-D4C1-084A-A166-9182C914819B}" type="slidenum">
              <a:rPr lang="en-US" smtClean="0"/>
              <a:t>15</a:t>
            </a:fld>
            <a:endParaRPr lang="en-US"/>
          </a:p>
        </p:txBody>
      </p:sp>
    </p:spTree>
    <p:extLst>
      <p:ext uri="{BB962C8B-B14F-4D97-AF65-F5344CB8AC3E}">
        <p14:creationId xmlns:p14="http://schemas.microsoft.com/office/powerpoint/2010/main" val="123049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Brainstem: sensory fibers conduct impulses up from the spinal cord to other parts of the brain, and motor fibers conduct impulses down from the brain to the spinal cord.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9C43B35-D4C1-084A-A166-9182C914819B}" type="slidenum">
              <a:rPr lang="en-US" smtClean="0"/>
              <a:t>21</a:t>
            </a:fld>
            <a:endParaRPr lang="en-US"/>
          </a:p>
        </p:txBody>
      </p:sp>
    </p:spTree>
    <p:extLst>
      <p:ext uri="{BB962C8B-B14F-4D97-AF65-F5344CB8AC3E}">
        <p14:creationId xmlns:p14="http://schemas.microsoft.com/office/powerpoint/2010/main" val="49006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Cerebrum: Neurons of the cerebrum do not function alone but function with many other neurons in many other parts of the brain and in the spinal cord. </a:t>
            </a:r>
          </a:p>
          <a:p>
            <a:endParaRPr lang="en-US" dirty="0"/>
          </a:p>
        </p:txBody>
      </p:sp>
      <p:sp>
        <p:nvSpPr>
          <p:cNvPr id="4" name="Slide Number Placeholder 3"/>
          <p:cNvSpPr>
            <a:spLocks noGrp="1"/>
          </p:cNvSpPr>
          <p:nvPr>
            <p:ph type="sldNum" sz="quarter" idx="10"/>
          </p:nvPr>
        </p:nvSpPr>
        <p:spPr/>
        <p:txBody>
          <a:bodyPr/>
          <a:lstStyle/>
          <a:p>
            <a:fld id="{99C43B35-D4C1-084A-A166-9182C914819B}" type="slidenum">
              <a:rPr lang="en-US" smtClean="0"/>
              <a:t>22</a:t>
            </a:fld>
            <a:endParaRPr lang="en-US"/>
          </a:p>
        </p:txBody>
      </p:sp>
    </p:spTree>
    <p:extLst>
      <p:ext uri="{BB962C8B-B14F-4D97-AF65-F5344CB8AC3E}">
        <p14:creationId xmlns:p14="http://schemas.microsoft.com/office/powerpoint/2010/main" val="141493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BDF68E2-58F2-4D09-BE8B-E3BD06533059}" type="datetimeFigureOut">
              <a:rPr lang="en-US" smtClean="0"/>
              <a:t>11/29/17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E2D6473-DF6D-4702-B328-E0DD40540A4E}" type="datetimeFigureOut">
              <a:rPr lang="en-US" smtClean="0"/>
              <a:t>11/29/17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6F7E3A-B166-407D-9866-32884E7D5B37}" type="datetimeFigureOut">
              <a:rPr lang="en-US" smtClean="0"/>
              <a:t>11/29/17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8FC5F6-F338-4AE4-BB23-26385BCFC423}" type="datetimeFigureOut">
              <a:rPr lang="en-US" smtClean="0"/>
              <a:t>11/29/17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11/29/17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9AB4D41-86C1-4908-B66A-0B50CEB3BF29}" type="datetimeFigureOut">
              <a:rPr lang="en-US" smtClean="0"/>
              <a:t>11/29/17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6426E2C-56C1-4E0D-A793-0088A7FDD37E}" type="datetimeFigureOut">
              <a:rPr lang="en-US" smtClean="0"/>
              <a:t>11/29/17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C39B41-D8B5-4052-B551-9B5525EAA8B6}" type="datetimeFigureOut">
              <a:rPr lang="en-US" smtClean="0"/>
              <a:t>11/29/17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D94136C-8742-45B2-AF27-D93DF72833A9}" type="datetimeFigureOut">
              <a:rPr lang="en-US" smtClean="0"/>
              <a:t>11/29/17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2ABBEA6-7C60-4B02-AE87-00D78D8422AF}" type="datetimeFigureOut">
              <a:rPr lang="en-US" smtClean="0"/>
              <a:t>11/29/17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11/29/17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624D31-43A5-475A-80CF-332C9F6DCF35}" type="datetimeFigureOut">
              <a:rPr lang="en-US" smtClean="0"/>
              <a:t>11/29/17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1255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microsoft.com/office/2011/relationships/webextension" Target="../webextensions/webextension1.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11.tiff"/><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 Id="rId3"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 Id="rId3" Type="http://schemas.openxmlformats.org/officeDocument/2006/relationships/image" Target="../media/image2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Chapter 9 </a:t>
            </a:r>
            <a:r>
              <a:rPr lang="mr-IN" dirty="0" smtClean="0"/>
              <a:t>–</a:t>
            </a:r>
            <a:r>
              <a:rPr lang="en-US" dirty="0" smtClean="0"/>
              <a:t> Nervous System</a:t>
            </a:r>
            <a:endParaRPr lang="en-US" dirty="0"/>
          </a:p>
        </p:txBody>
      </p:sp>
      <p:sp>
        <p:nvSpPr>
          <p:cNvPr id="3" name="Subtitle 2"/>
          <p:cNvSpPr>
            <a:spLocks noGrp="1"/>
          </p:cNvSpPr>
          <p:nvPr>
            <p:ph type="subTitle" idx="1"/>
          </p:nvPr>
        </p:nvSpPr>
        <p:spPr/>
        <p:txBody>
          <a:bodyPr/>
          <a:lstStyle/>
          <a:p>
            <a:r>
              <a:rPr lang="en-US" dirty="0" smtClean="0"/>
              <a:t>A&amp;P130 North-West College</a:t>
            </a:r>
          </a:p>
          <a:p>
            <a:r>
              <a:rPr lang="en-US" dirty="0" smtClean="0"/>
              <a:t>Ms. Escoto</a:t>
            </a:r>
            <a:endParaRPr lang="en-US" dirty="0"/>
          </a:p>
        </p:txBody>
      </p:sp>
    </p:spTree>
    <p:extLst>
      <p:ext uri="{BB962C8B-B14F-4D97-AF65-F5344CB8AC3E}">
        <p14:creationId xmlns:p14="http://schemas.microsoft.com/office/powerpoint/2010/main" val="1775884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 xmlns:a16="http://schemas.microsoft.com/office/drawing/2014/main"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 xmlns:a16="http://schemas.microsoft.com/office/drawing/2014/main"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 xmlns:a16="http://schemas.microsoft.com/office/drawing/2014/main" id="{64E74486-E6AB-4CA4-B730-DCB6EBC7B1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F9D905F4-0739-470A-953A-6CDD9AD67E4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 xmlns:a16="http://schemas.microsoft.com/office/drawing/2014/main" id="{F1720810-DC7C-41EE-8F6B-E884FA644E5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 xmlns:a16="http://schemas.microsoft.com/office/drawing/2014/main" id="{5FD29D94-DCB8-41B5-B682-FE1CEFCB53D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5" descr="f08-03ac-97803230772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8847" y="107248"/>
            <a:ext cx="11459376" cy="44405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3999" y="4550229"/>
            <a:ext cx="10909073" cy="1057655"/>
          </a:xfrm>
        </p:spPr>
        <p:txBody>
          <a:bodyPr vert="horz" lIns="91440" tIns="45720" rIns="91440" bIns="45720" rtlCol="0" anchor="b">
            <a:normAutofit/>
          </a:bodyPr>
          <a:lstStyle/>
          <a:p>
            <a:r>
              <a:rPr lang="en-US" sz="6000" dirty="0" smtClean="0">
                <a:solidFill>
                  <a:schemeClr val="tx1">
                    <a:lumMod val="85000"/>
                    <a:lumOff val="15000"/>
                  </a:schemeClr>
                </a:solidFill>
              </a:rPr>
              <a:t>Central Glia</a:t>
            </a:r>
            <a:endParaRPr lang="en-US" sz="6000" dirty="0">
              <a:solidFill>
                <a:schemeClr val="tx1">
                  <a:lumMod val="85000"/>
                  <a:lumOff val="15000"/>
                </a:schemeClr>
              </a:solidFill>
            </a:endParaRPr>
          </a:p>
        </p:txBody>
      </p:sp>
    </p:spTree>
    <p:extLst>
      <p:ext uri="{BB962C8B-B14F-4D97-AF65-F5344CB8AC3E}">
        <p14:creationId xmlns:p14="http://schemas.microsoft.com/office/powerpoint/2010/main" val="27444276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843969B5-FE3E-4150-B93F-B908A270CDF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11FCBB93-2B1C-491C-903C-769C626EA32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xmlns="" id="{650464D7-9DE6-4DE1-865A-27A05DB100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4" descr="C:\Users\Owner\Desktop\Untitled.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3628" y="872478"/>
            <a:ext cx="8042687" cy="52076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7622" y="274963"/>
            <a:ext cx="3084844" cy="2103875"/>
          </a:xfrm>
        </p:spPr>
        <p:txBody>
          <a:bodyPr>
            <a:normAutofit/>
          </a:bodyPr>
          <a:lstStyle/>
          <a:p>
            <a:r>
              <a:rPr lang="en-US" sz="3600" dirty="0">
                <a:solidFill>
                  <a:srgbClr val="FFFFFF"/>
                </a:solidFill>
              </a:rPr>
              <a:t>Nerves and Tracts</a:t>
            </a:r>
          </a:p>
        </p:txBody>
      </p:sp>
      <p:sp>
        <p:nvSpPr>
          <p:cNvPr id="3" name="Content Placeholder 2"/>
          <p:cNvSpPr>
            <a:spLocks noGrp="1"/>
          </p:cNvSpPr>
          <p:nvPr>
            <p:ph idx="1"/>
          </p:nvPr>
        </p:nvSpPr>
        <p:spPr>
          <a:xfrm>
            <a:off x="279400" y="2378838"/>
            <a:ext cx="3707399" cy="4098162"/>
          </a:xfrm>
        </p:spPr>
        <p:txBody>
          <a:bodyPr>
            <a:noAutofit/>
          </a:bodyPr>
          <a:lstStyle/>
          <a:p>
            <a:pPr>
              <a:buFont typeface="Arial" charset="0"/>
              <a:buChar char="•"/>
            </a:pPr>
            <a:r>
              <a:rPr lang="en-US" sz="1800" dirty="0">
                <a:solidFill>
                  <a:srgbClr val="FFFFFF"/>
                </a:solidFill>
              </a:rPr>
              <a:t>A </a:t>
            </a:r>
            <a:r>
              <a:rPr lang="en-US" sz="1800" b="1" dirty="0">
                <a:solidFill>
                  <a:srgbClr val="FFFFFF"/>
                </a:solidFill>
              </a:rPr>
              <a:t>nerve</a:t>
            </a:r>
            <a:r>
              <a:rPr lang="en-US" sz="1800" dirty="0">
                <a:solidFill>
                  <a:srgbClr val="FFFFFF"/>
                </a:solidFill>
              </a:rPr>
              <a:t> is a </a:t>
            </a:r>
            <a:r>
              <a:rPr lang="en-US" sz="1800" dirty="0" smtClean="0">
                <a:solidFill>
                  <a:srgbClr val="FFFFFF"/>
                </a:solidFill>
              </a:rPr>
              <a:t>bundle of peripheral axons. It includes:</a:t>
            </a:r>
          </a:p>
          <a:p>
            <a:pPr lvl="1">
              <a:buFont typeface="Arial" charset="0"/>
              <a:buChar char="•"/>
            </a:pPr>
            <a:r>
              <a:rPr lang="en-US" sz="1600" b="1" dirty="0" smtClean="0">
                <a:solidFill>
                  <a:srgbClr val="FFFFFF"/>
                </a:solidFill>
              </a:rPr>
              <a:t>Tract: </a:t>
            </a:r>
            <a:r>
              <a:rPr lang="en-US" sz="1600" dirty="0" smtClean="0">
                <a:solidFill>
                  <a:srgbClr val="FFFFFF"/>
                </a:solidFill>
              </a:rPr>
              <a:t>bundle of central axons</a:t>
            </a:r>
          </a:p>
          <a:p>
            <a:pPr lvl="1">
              <a:buFont typeface="Arial" charset="0"/>
              <a:buChar char="•"/>
            </a:pPr>
            <a:r>
              <a:rPr lang="en-US" sz="1600" b="1" dirty="0" smtClean="0">
                <a:solidFill>
                  <a:srgbClr val="FFFFFF"/>
                </a:solidFill>
              </a:rPr>
              <a:t>White Matter: </a:t>
            </a:r>
            <a:r>
              <a:rPr lang="en-US" sz="1600" dirty="0" smtClean="0">
                <a:solidFill>
                  <a:srgbClr val="FFFFFF"/>
                </a:solidFill>
              </a:rPr>
              <a:t>tissue composed primarily of myelinated axons (nerves or tracts)</a:t>
            </a:r>
          </a:p>
          <a:p>
            <a:pPr lvl="1">
              <a:buFont typeface="Arial" charset="0"/>
              <a:buChar char="•"/>
            </a:pPr>
            <a:r>
              <a:rPr lang="en-US" sz="1600" b="1" dirty="0" smtClean="0">
                <a:solidFill>
                  <a:srgbClr val="FFFFFF"/>
                </a:solidFill>
              </a:rPr>
              <a:t>Gray matter: </a:t>
            </a:r>
            <a:r>
              <a:rPr lang="en-US" sz="1600" dirty="0" smtClean="0">
                <a:solidFill>
                  <a:srgbClr val="FFFFFF"/>
                </a:solidFill>
              </a:rPr>
              <a:t>Tissue composed primarily of cell bodies and unmyelinated fibers. </a:t>
            </a:r>
            <a:endParaRPr lang="en-US" sz="1600" b="1" dirty="0">
              <a:solidFill>
                <a:srgbClr val="FFFFFF"/>
              </a:solidFill>
            </a:endParaRPr>
          </a:p>
          <a:p>
            <a:pPr>
              <a:buFont typeface="Arial" charset="0"/>
              <a:buChar char="•"/>
            </a:pPr>
            <a:r>
              <a:rPr lang="en-US" sz="1800" dirty="0" smtClean="0">
                <a:solidFill>
                  <a:srgbClr val="FFFFFF"/>
                </a:solidFill>
              </a:rPr>
              <a:t>Nerve coverings include:</a:t>
            </a:r>
          </a:p>
          <a:p>
            <a:pPr lvl="1">
              <a:buFont typeface="Arial" charset="0"/>
              <a:buChar char="•"/>
            </a:pPr>
            <a:r>
              <a:rPr lang="en-US" sz="1600" b="1" dirty="0" err="1" smtClean="0">
                <a:solidFill>
                  <a:srgbClr val="FFFFFF"/>
                </a:solidFill>
              </a:rPr>
              <a:t>Endoneurium</a:t>
            </a:r>
            <a:r>
              <a:rPr lang="en-US" sz="1600" b="1" dirty="0" smtClean="0">
                <a:solidFill>
                  <a:srgbClr val="FFFFFF"/>
                </a:solidFill>
              </a:rPr>
              <a:t>: </a:t>
            </a:r>
            <a:r>
              <a:rPr lang="en-US" sz="1600" dirty="0" smtClean="0">
                <a:solidFill>
                  <a:srgbClr val="FFFFFF"/>
                </a:solidFill>
              </a:rPr>
              <a:t>Surrounds individual fibers within a nerve</a:t>
            </a:r>
          </a:p>
          <a:p>
            <a:pPr lvl="1">
              <a:buFont typeface="Arial" charset="0"/>
              <a:buChar char="•"/>
            </a:pPr>
            <a:r>
              <a:rPr lang="en-US" sz="1600" b="1" dirty="0" err="1" smtClean="0">
                <a:solidFill>
                  <a:srgbClr val="FFFFFF"/>
                </a:solidFill>
              </a:rPr>
              <a:t>Perineurium</a:t>
            </a:r>
            <a:r>
              <a:rPr lang="en-US" sz="1600" b="1" dirty="0" smtClean="0">
                <a:solidFill>
                  <a:srgbClr val="FFFFFF"/>
                </a:solidFill>
              </a:rPr>
              <a:t>: </a:t>
            </a:r>
            <a:r>
              <a:rPr lang="en-US" sz="1600" dirty="0" smtClean="0">
                <a:solidFill>
                  <a:srgbClr val="FFFFFF"/>
                </a:solidFill>
              </a:rPr>
              <a:t>Surrounds a group (fascicle) of nerve fibers</a:t>
            </a:r>
          </a:p>
          <a:p>
            <a:pPr lvl="1">
              <a:buFont typeface="Arial" charset="0"/>
              <a:buChar char="•"/>
            </a:pPr>
            <a:r>
              <a:rPr lang="en-US" sz="1600" b="1" dirty="0" smtClean="0">
                <a:solidFill>
                  <a:srgbClr val="FFFFFF"/>
                </a:solidFill>
              </a:rPr>
              <a:t>Epineurium</a:t>
            </a:r>
            <a:r>
              <a:rPr lang="en-US" sz="1600" dirty="0" smtClean="0">
                <a:solidFill>
                  <a:srgbClr val="FFFFFF"/>
                </a:solidFill>
              </a:rPr>
              <a:t>: Surrounds the entire nerve</a:t>
            </a:r>
            <a:endParaRPr lang="en-US" sz="1600" dirty="0">
              <a:solidFill>
                <a:srgbClr val="FFFFFF"/>
              </a:solidFill>
            </a:endParaRPr>
          </a:p>
          <a:p>
            <a:pPr>
              <a:buFont typeface="Arial" charset="0"/>
              <a:buChar char="•"/>
            </a:pPr>
            <a:endParaRPr lang="en-US" sz="1800" dirty="0">
              <a:solidFill>
                <a:srgbClr val="FFFFFF"/>
              </a:solidFill>
            </a:endParaRPr>
          </a:p>
          <a:p>
            <a:pPr>
              <a:buFont typeface="Arial" charset="0"/>
              <a:buChar char="•"/>
            </a:pPr>
            <a:endParaRPr lang="en-US" sz="1800" dirty="0">
              <a:solidFill>
                <a:srgbClr val="FFFFFF"/>
              </a:solidFill>
            </a:endParaRPr>
          </a:p>
        </p:txBody>
      </p:sp>
    </p:spTree>
    <p:extLst>
      <p:ext uri="{BB962C8B-B14F-4D97-AF65-F5344CB8AC3E}">
        <p14:creationId xmlns:p14="http://schemas.microsoft.com/office/powerpoint/2010/main" val="3988045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20570" y="2562374"/>
            <a:ext cx="3135109" cy="2178900"/>
          </a:xfrm>
          <a:prstGeom prst="rect">
            <a:avLst/>
          </a:prstGeom>
        </p:spPr>
      </p:pic>
      <p:sp>
        <p:nvSpPr>
          <p:cNvPr id="2" name="Title 1"/>
          <p:cNvSpPr>
            <a:spLocks noGrp="1"/>
          </p:cNvSpPr>
          <p:nvPr>
            <p:ph type="title"/>
          </p:nvPr>
        </p:nvSpPr>
        <p:spPr>
          <a:xfrm>
            <a:off x="1097280" y="286603"/>
            <a:ext cx="10058400" cy="1450757"/>
          </a:xfrm>
        </p:spPr>
        <p:txBody>
          <a:bodyPr>
            <a:normAutofit/>
          </a:bodyPr>
          <a:lstStyle/>
          <a:p>
            <a:r>
              <a:rPr lang="en-US" dirty="0"/>
              <a:t>Nerve Signals</a:t>
            </a:r>
          </a:p>
        </p:txBody>
      </p:sp>
      <p:sp>
        <p:nvSpPr>
          <p:cNvPr id="3" name="Content Placeholder 2"/>
          <p:cNvSpPr>
            <a:spLocks noGrp="1"/>
          </p:cNvSpPr>
          <p:nvPr>
            <p:ph idx="1"/>
          </p:nvPr>
        </p:nvSpPr>
        <p:spPr>
          <a:xfrm>
            <a:off x="1097279" y="1845734"/>
            <a:ext cx="6454987" cy="4023360"/>
          </a:xfrm>
        </p:spPr>
        <p:txBody>
          <a:bodyPr>
            <a:normAutofit/>
          </a:bodyPr>
          <a:lstStyle/>
          <a:p>
            <a:pPr>
              <a:buFont typeface="Arial" charset="0"/>
              <a:buChar char="•"/>
            </a:pPr>
            <a:r>
              <a:rPr lang="en-US" dirty="0"/>
              <a:t>If impulses cease, life ceases. Only neurons can provide the rapid communication between cells that is necessary for maintaining life. </a:t>
            </a:r>
          </a:p>
          <a:p>
            <a:pPr>
              <a:buFont typeface="Arial" charset="0"/>
              <a:buChar char="•"/>
            </a:pPr>
            <a:r>
              <a:rPr lang="en-US" dirty="0"/>
              <a:t>Nerve impulses = </a:t>
            </a:r>
            <a:r>
              <a:rPr lang="en-US" b="1" dirty="0"/>
              <a:t>action potentials. </a:t>
            </a:r>
            <a:r>
              <a:rPr lang="en-US" dirty="0"/>
              <a:t>These impulses can travel trillions of routes and pathways because of the amount of neurons that exist in your body.</a:t>
            </a:r>
          </a:p>
          <a:p>
            <a:pPr>
              <a:buFont typeface="Arial" charset="0"/>
              <a:buChar char="•"/>
            </a:pPr>
            <a:r>
              <a:rPr lang="en-US" dirty="0"/>
              <a:t>A basic type of neuron pathway is called a </a:t>
            </a:r>
            <a:r>
              <a:rPr lang="en-US" b="1" dirty="0"/>
              <a:t>reflex arc</a:t>
            </a:r>
            <a:r>
              <a:rPr lang="en-US" dirty="0"/>
              <a:t> and is essential to the nervous system. They travel in only one direction; starting in receptors and ending in muscle tissue. </a:t>
            </a:r>
          </a:p>
          <a:p>
            <a:pPr lvl="1">
              <a:buFont typeface="Arial" charset="0"/>
              <a:buChar char="•"/>
            </a:pPr>
            <a:r>
              <a:rPr lang="en-US" b="1" dirty="0"/>
              <a:t>Two-neuron arc: sensory  neurons and motor neurons</a:t>
            </a:r>
          </a:p>
          <a:p>
            <a:pPr lvl="1">
              <a:buFont typeface="Arial" charset="0"/>
              <a:buChar char="•"/>
            </a:pPr>
            <a:r>
              <a:rPr lang="en-US" b="1" dirty="0"/>
              <a:t>Three-neuron arc: sensory neurons, interneurons, and motor neurons. </a:t>
            </a:r>
          </a:p>
          <a:p>
            <a:pPr>
              <a:buFont typeface="Arial" charset="0"/>
              <a:buChar char="•"/>
            </a:pPr>
            <a:endParaRPr lang="en-US" dirty="0"/>
          </a:p>
        </p:txBody>
      </p:sp>
    </p:spTree>
    <p:extLst>
      <p:ext uri="{BB962C8B-B14F-4D97-AF65-F5344CB8AC3E}">
        <p14:creationId xmlns:p14="http://schemas.microsoft.com/office/powerpoint/2010/main" val="2833760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CAA95A4F-6851-483E-8C86-31AA85F75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16C535E-8900-4C12-9B34-681C17AD54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D102C23A-5B68-4151-A35E-69055BD5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xmlns="" id="{8E67B80F-DC96-4AB3-BCAC-07B698F6F6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5" descr="f08-05-97803230772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3999" y="1015733"/>
            <a:ext cx="6912217" cy="43028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6600" dirty="0" smtClean="0">
                <a:solidFill>
                  <a:schemeClr val="tx1">
                    <a:lumMod val="85000"/>
                    <a:lumOff val="15000"/>
                  </a:schemeClr>
                </a:solidFill>
              </a:rPr>
              <a:t>Knee-Jerk Reflex</a:t>
            </a:r>
            <a:endParaRPr lang="en-US" sz="6600" dirty="0">
              <a:solidFill>
                <a:schemeClr val="tx1">
                  <a:lumMod val="85000"/>
                  <a:lumOff val="15000"/>
                </a:schemeClr>
              </a:solidFill>
            </a:endParaRPr>
          </a:p>
        </p:txBody>
      </p:sp>
    </p:spTree>
    <p:extLst>
      <p:ext uri="{BB962C8B-B14F-4D97-AF65-F5344CB8AC3E}">
        <p14:creationId xmlns:p14="http://schemas.microsoft.com/office/powerpoint/2010/main" val="494119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Signals (start at 7:58)</a:t>
            </a:r>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eb Video Player"/>
              <p:cNvGraphicFramePr>
                <a:graphicFrameLocks noGrp="1"/>
              </p:cNvGraphicFramePr>
              <p:nvPr>
                <p:ph idx="1"/>
                <p:extLst>
                  <p:ext uri="{D42A27DB-BD31-4B8C-83A1-F6EECF244321}">
                    <p14:modId xmlns:p14="http://schemas.microsoft.com/office/powerpoint/2010/main" val="818442142"/>
                  </p:ext>
                </p:extLst>
              </p:nvPr>
            </p:nvGraphicFramePr>
            <p:xfrm>
              <a:off x="1096963" y="1846263"/>
              <a:ext cx="10058400" cy="4022725"/>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Web Video Player"/>
              <p:cNvPicPr>
                <a:picLocks noGrp="1" noRot="1" noChangeAspect="1" noMove="1" noResize="1" noEditPoints="1" noAdjustHandles="1" noChangeArrowheads="1" noChangeShapeType="1"/>
              </p:cNvPicPr>
              <p:nvPr/>
            </p:nvPicPr>
            <p:blipFill>
              <a:blip r:embed="rId3"/>
              <a:stretch>
                <a:fillRect/>
              </a:stretch>
            </p:blipFill>
            <p:spPr>
              <a:xfrm>
                <a:off x="1096963" y="1846263"/>
                <a:ext cx="10058400" cy="4022725"/>
              </a:xfrm>
              <a:prstGeom prst="rect">
                <a:avLst/>
              </a:prstGeom>
            </p:spPr>
          </p:pic>
        </mc:Fallback>
      </mc:AlternateContent>
    </p:spTree>
    <p:extLst>
      <p:ext uri="{BB962C8B-B14F-4D97-AF65-F5344CB8AC3E}">
        <p14:creationId xmlns:p14="http://schemas.microsoft.com/office/powerpoint/2010/main" val="799075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Nerve Impulses</a:t>
            </a:r>
            <a:endParaRPr lang="en-US" sz="6000" dirty="0"/>
          </a:p>
        </p:txBody>
      </p:sp>
      <p:sp>
        <p:nvSpPr>
          <p:cNvPr id="3" name="Content Placeholder 2"/>
          <p:cNvSpPr>
            <a:spLocks noGrp="1"/>
          </p:cNvSpPr>
          <p:nvPr>
            <p:ph sz="half" idx="1"/>
          </p:nvPr>
        </p:nvSpPr>
        <p:spPr/>
        <p:txBody>
          <a:bodyPr>
            <a:normAutofit fontScale="85000" lnSpcReduction="20000"/>
          </a:bodyPr>
          <a:lstStyle/>
          <a:p>
            <a:pPr>
              <a:buFont typeface="Arial" charset="0"/>
              <a:buChar char="•"/>
            </a:pPr>
            <a:r>
              <a:rPr lang="en-US" sz="2800" dirty="0" smtClean="0"/>
              <a:t>A </a:t>
            </a:r>
            <a:r>
              <a:rPr lang="en-US" sz="2800" b="1" dirty="0" smtClean="0"/>
              <a:t>nerve impulse </a:t>
            </a:r>
            <a:r>
              <a:rPr lang="en-US" sz="2800" dirty="0" smtClean="0"/>
              <a:t>is a self-propagating wave of electrical disturbance that travels along the surface of a neuron’s plasma membrane.</a:t>
            </a:r>
          </a:p>
          <a:p>
            <a:pPr lvl="1">
              <a:buFont typeface="Arial" charset="0"/>
              <a:buChar char="•"/>
            </a:pPr>
            <a:r>
              <a:rPr lang="en-US" sz="2400" dirty="0" smtClean="0"/>
              <a:t> They are initiated by a stimulus (pressure, temperature, chemical changes are all stimuli)</a:t>
            </a:r>
          </a:p>
          <a:p>
            <a:pPr>
              <a:buFont typeface="Arial" charset="0"/>
              <a:buChar char="•"/>
            </a:pPr>
            <a:r>
              <a:rPr lang="en-US" sz="2600" dirty="0" smtClean="0"/>
              <a:t>If the traveling impulse encounters a section of the membrane covered with insulating myelin, it simply “jumps” around the myelin to the next gap in the myelin sheath. </a:t>
            </a:r>
          </a:p>
          <a:p>
            <a:pPr lvl="1">
              <a:buFont typeface="Arial" charset="0"/>
              <a:buChar char="•"/>
            </a:pPr>
            <a:r>
              <a:rPr lang="en-US" sz="2400" dirty="0" smtClean="0"/>
              <a:t>This is called </a:t>
            </a:r>
            <a:r>
              <a:rPr lang="en-US" sz="2400" b="1" dirty="0" err="1" smtClean="0"/>
              <a:t>saltatory</a:t>
            </a:r>
            <a:r>
              <a:rPr lang="en-US" sz="2400" b="1" dirty="0" smtClean="0"/>
              <a:t> conduction </a:t>
            </a:r>
            <a:r>
              <a:rPr lang="en-US" sz="2400" dirty="0" smtClean="0"/>
              <a:t>and travels much faster than non-myelinated sections. </a:t>
            </a:r>
            <a:endParaRPr lang="en-US" sz="2400" dirty="0"/>
          </a:p>
        </p:txBody>
      </p:sp>
      <p:graphicFrame>
        <p:nvGraphicFramePr>
          <p:cNvPr id="4" name="Diagram 3"/>
          <p:cNvGraphicFramePr/>
          <p:nvPr>
            <p:extLst>
              <p:ext uri="{D42A27DB-BD31-4B8C-83A1-F6EECF244321}">
                <p14:modId xmlns:p14="http://schemas.microsoft.com/office/powerpoint/2010/main" val="1923191014"/>
              </p:ext>
            </p:extLst>
          </p:nvPr>
        </p:nvGraphicFramePr>
        <p:xfrm>
          <a:off x="6202017" y="1967948"/>
          <a:ext cx="2149059" cy="3565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8559800" y="624509"/>
            <a:ext cx="3632200" cy="5410200"/>
          </a:xfrm>
          <a:prstGeom prst="rect">
            <a:avLst/>
          </a:prstGeom>
        </p:spPr>
      </p:pic>
    </p:spTree>
    <p:extLst>
      <p:ext uri="{BB962C8B-B14F-4D97-AF65-F5344CB8AC3E}">
        <p14:creationId xmlns:p14="http://schemas.microsoft.com/office/powerpoint/2010/main" val="111394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xmlns=""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xmlns=""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xmlns="" id="{5D3AC882-1484-4B82-95B5-CD05D59A17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E9EBCC9-9675-4AC1-9E04-EBAD183DFF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B7E0F856-61AB-4439-96DA-E1D06D9B27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xmlns="" id="{2C4D4AAE-0006-4F1A-9EB8-25A5C8C373D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9"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7921" y="640081"/>
            <a:ext cx="5054156" cy="5054156"/>
          </a:xfrm>
          <a:prstGeom prst="rect">
            <a:avLst/>
          </a:prstGeom>
        </p:spPr>
      </p:pic>
      <p:sp>
        <p:nvSpPr>
          <p:cNvPr id="2" name="Title 1"/>
          <p:cNvSpPr>
            <a:spLocks noGrp="1"/>
          </p:cNvSpPr>
          <p:nvPr>
            <p:ph type="title"/>
          </p:nvPr>
        </p:nvSpPr>
        <p:spPr>
          <a:xfrm>
            <a:off x="6730000" y="639097"/>
            <a:ext cx="4813072" cy="3686015"/>
          </a:xfrm>
        </p:spPr>
        <p:txBody>
          <a:bodyPr vert="horz" lIns="91440" tIns="45720" rIns="91440" bIns="45720" rtlCol="0" anchor="b">
            <a:normAutofit/>
          </a:bodyPr>
          <a:lstStyle/>
          <a:p>
            <a:r>
              <a:rPr lang="en-US" sz="7400" dirty="0">
                <a:solidFill>
                  <a:schemeClr val="tx1">
                    <a:lumMod val="85000"/>
                    <a:lumOff val="15000"/>
                  </a:schemeClr>
                </a:solidFill>
              </a:rPr>
              <a:t>Saltatory Conduction</a:t>
            </a:r>
          </a:p>
        </p:txBody>
      </p:sp>
    </p:spTree>
    <p:extLst>
      <p:ext uri="{BB962C8B-B14F-4D97-AF65-F5344CB8AC3E}">
        <p14:creationId xmlns:p14="http://schemas.microsoft.com/office/powerpoint/2010/main" val="23677416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4954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4" descr="f08-07-9780323077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6675" y="1901876"/>
            <a:ext cx="4725325" cy="40755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97280" y="286603"/>
            <a:ext cx="10058400" cy="1450757"/>
          </a:xfrm>
        </p:spPr>
        <p:txBody>
          <a:bodyPr>
            <a:normAutofit/>
          </a:bodyPr>
          <a:lstStyle/>
          <a:p>
            <a:r>
              <a:rPr lang="en-US" dirty="0"/>
              <a:t>The Synapse</a:t>
            </a:r>
          </a:p>
        </p:txBody>
      </p:sp>
      <p:sp>
        <p:nvSpPr>
          <p:cNvPr id="3" name="Content Placeholder 2"/>
          <p:cNvSpPr>
            <a:spLocks noGrp="1"/>
          </p:cNvSpPr>
          <p:nvPr>
            <p:ph idx="1"/>
          </p:nvPr>
        </p:nvSpPr>
        <p:spPr>
          <a:xfrm>
            <a:off x="1097279" y="1845734"/>
            <a:ext cx="6454987" cy="4023360"/>
          </a:xfrm>
        </p:spPr>
        <p:txBody>
          <a:bodyPr>
            <a:noAutofit/>
          </a:bodyPr>
          <a:lstStyle/>
          <a:p>
            <a:pPr>
              <a:buFont typeface="Arial" charset="0"/>
              <a:buChar char="•"/>
            </a:pPr>
            <a:r>
              <a:rPr lang="en-US" sz="2400" dirty="0"/>
              <a:t>The </a:t>
            </a:r>
            <a:r>
              <a:rPr lang="en-US" sz="2400" b="1" dirty="0"/>
              <a:t>synapse</a:t>
            </a:r>
            <a:r>
              <a:rPr lang="en-US" sz="2400" dirty="0"/>
              <a:t> is the place where impulses are transmitted from one neuron to another.</a:t>
            </a:r>
          </a:p>
          <a:p>
            <a:pPr>
              <a:buFont typeface="Arial" charset="0"/>
              <a:buChar char="•"/>
            </a:pPr>
            <a:r>
              <a:rPr lang="en-US" sz="2400" dirty="0"/>
              <a:t>The synapse is made of 3 structures:</a:t>
            </a:r>
          </a:p>
          <a:p>
            <a:pPr lvl="1">
              <a:buFont typeface="Arial" charset="0"/>
              <a:buChar char="•"/>
            </a:pPr>
            <a:r>
              <a:rPr lang="en-US" sz="2000" b="1" dirty="0"/>
              <a:t>Synaptic knob</a:t>
            </a:r>
          </a:p>
          <a:p>
            <a:pPr lvl="1">
              <a:buFont typeface="Arial" charset="0"/>
              <a:buChar char="•"/>
            </a:pPr>
            <a:r>
              <a:rPr lang="en-US" sz="2000" b="1" dirty="0"/>
              <a:t>Synaptic cleft</a:t>
            </a:r>
          </a:p>
          <a:p>
            <a:pPr lvl="1">
              <a:buFont typeface="Arial" charset="0"/>
              <a:buChar char="•"/>
            </a:pPr>
            <a:r>
              <a:rPr lang="en-US" sz="2000" b="1" dirty="0"/>
              <a:t>Plasma membrane</a:t>
            </a:r>
          </a:p>
          <a:p>
            <a:pPr>
              <a:buFont typeface="Arial" charset="0"/>
              <a:buChar char="•"/>
            </a:pPr>
            <a:r>
              <a:rPr lang="en-US" sz="2400" b="1" dirty="0"/>
              <a:t>Neurotransmitters </a:t>
            </a:r>
            <a:r>
              <a:rPr lang="mr-IN" sz="2400" b="1" dirty="0"/>
              <a:t>–</a:t>
            </a:r>
            <a:r>
              <a:rPr lang="en-US" sz="2400" b="1" dirty="0"/>
              <a:t> </a:t>
            </a:r>
            <a:r>
              <a:rPr lang="en-US" sz="2400" dirty="0"/>
              <a:t>bind to specific receptor molecules in the membrane of a postsynaptic neuron, opening ion channels and thereby stimulating impulse conduction by the membrane. </a:t>
            </a:r>
            <a:r>
              <a:rPr lang="en-US" sz="2400" i="1" dirty="0"/>
              <a:t>They are the chemicals by which neurons communicate. </a:t>
            </a:r>
            <a:endParaRPr lang="en-US" sz="2400" b="1" i="1" dirty="0"/>
          </a:p>
        </p:txBody>
      </p:sp>
    </p:spTree>
    <p:extLst>
      <p:ext uri="{BB962C8B-B14F-4D97-AF65-F5344CB8AC3E}">
        <p14:creationId xmlns:p14="http://schemas.microsoft.com/office/powerpoint/2010/main" val="2643353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Neurotransmitters	</a:t>
            </a:r>
            <a:endParaRPr lang="en-US" dirty="0"/>
          </a:p>
        </p:txBody>
      </p:sp>
      <p:sp>
        <p:nvSpPr>
          <p:cNvPr id="3" name="Content Placeholder 2"/>
          <p:cNvSpPr>
            <a:spLocks noGrp="1"/>
          </p:cNvSpPr>
          <p:nvPr>
            <p:ph idx="1"/>
          </p:nvPr>
        </p:nvSpPr>
        <p:spPr/>
        <p:txBody>
          <a:bodyPr/>
          <a:lstStyle/>
          <a:p>
            <a:r>
              <a:rPr lang="en-US" b="1" dirty="0" smtClean="0"/>
              <a:t>Acetylcholine</a:t>
            </a:r>
            <a:r>
              <a:rPr lang="en-US" dirty="0" smtClean="0"/>
              <a:t> </a:t>
            </a:r>
            <a:r>
              <a:rPr lang="mr-IN" dirty="0" smtClean="0"/>
              <a:t>–</a:t>
            </a:r>
            <a:r>
              <a:rPr lang="en-US" dirty="0" smtClean="0"/>
              <a:t> </a:t>
            </a:r>
            <a:r>
              <a:rPr lang="en-US" b="1" dirty="0" err="1" smtClean="0"/>
              <a:t>AcH</a:t>
            </a:r>
            <a:r>
              <a:rPr lang="en-US" dirty="0" smtClean="0"/>
              <a:t> </a:t>
            </a:r>
            <a:r>
              <a:rPr lang="en-US" dirty="0"/>
              <a:t>is responsible for much of the stimulation of muscles, including the muscles of the gastro-intestinal system. </a:t>
            </a:r>
            <a:endParaRPr lang="en-US" dirty="0" smtClean="0"/>
          </a:p>
          <a:p>
            <a:r>
              <a:rPr lang="en-US" b="1" dirty="0" smtClean="0"/>
              <a:t>Norepinephrine </a:t>
            </a:r>
            <a:r>
              <a:rPr lang="mr-IN" dirty="0" smtClean="0"/>
              <a:t>–</a:t>
            </a:r>
            <a:r>
              <a:rPr lang="en-US" dirty="0" smtClean="0"/>
              <a:t> stress hormone</a:t>
            </a:r>
          </a:p>
          <a:p>
            <a:r>
              <a:rPr lang="en-US" b="1" dirty="0" smtClean="0"/>
              <a:t>Dopamine</a:t>
            </a:r>
            <a:r>
              <a:rPr lang="en-US" dirty="0" smtClean="0"/>
              <a:t> - </a:t>
            </a:r>
            <a:r>
              <a:rPr lang="en-US" dirty="0"/>
              <a:t> </a:t>
            </a:r>
            <a:r>
              <a:rPr lang="en-US" dirty="0" smtClean="0"/>
              <a:t>neurotransmitter that affects </a:t>
            </a:r>
            <a:r>
              <a:rPr lang="en-US" dirty="0"/>
              <a:t>your emotions, movements and your sensations of pleasure and </a:t>
            </a:r>
            <a:r>
              <a:rPr lang="en-US" dirty="0" smtClean="0"/>
              <a:t>pain</a:t>
            </a:r>
          </a:p>
          <a:p>
            <a:r>
              <a:rPr lang="en-US" b="1" dirty="0" smtClean="0"/>
              <a:t>Serotonin</a:t>
            </a:r>
            <a:r>
              <a:rPr lang="en-US" dirty="0" smtClean="0"/>
              <a:t> </a:t>
            </a:r>
            <a:r>
              <a:rPr lang="mr-IN" dirty="0" smtClean="0"/>
              <a:t>–</a:t>
            </a:r>
            <a:r>
              <a:rPr lang="en-US" dirty="0" smtClean="0"/>
              <a:t> influences mood</a:t>
            </a:r>
            <a:r>
              <a:rPr lang="en-US" dirty="0"/>
              <a:t>, sexual desire and function, appetite, </a:t>
            </a:r>
            <a:r>
              <a:rPr lang="en-US" dirty="0" smtClean="0"/>
              <a:t>sleep, memory </a:t>
            </a:r>
            <a:r>
              <a:rPr lang="en-US" dirty="0"/>
              <a:t>and learning, temperature regulation, and some social behavior.</a:t>
            </a:r>
            <a:endParaRPr lang="en-US" dirty="0" smtClean="0"/>
          </a:p>
          <a:p>
            <a:r>
              <a:rPr lang="en-US" b="1" dirty="0" smtClean="0"/>
              <a:t>Endorphins</a:t>
            </a:r>
            <a:r>
              <a:rPr lang="en-US" dirty="0" smtClean="0"/>
              <a:t> - </a:t>
            </a:r>
            <a:r>
              <a:rPr lang="en-US" dirty="0"/>
              <a:t>interact with the opiate receptors in the brain to reduce our perception of pain and act similarly to drugs such as morphine and codeine.</a:t>
            </a:r>
          </a:p>
        </p:txBody>
      </p:sp>
    </p:spTree>
    <p:extLst>
      <p:ext uri="{BB962C8B-B14F-4D97-AF65-F5344CB8AC3E}">
        <p14:creationId xmlns:p14="http://schemas.microsoft.com/office/powerpoint/2010/main" val="1453570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ea typeface="MS PGothic" charset="-128"/>
              </a:rPr>
              <a:t>Organization of the Nervous System</a:t>
            </a:r>
            <a:endParaRPr lang="en-US" dirty="0"/>
          </a:p>
        </p:txBody>
      </p:sp>
      <p:sp>
        <p:nvSpPr>
          <p:cNvPr id="3" name="Content Placeholder 2"/>
          <p:cNvSpPr>
            <a:spLocks noGrp="1"/>
          </p:cNvSpPr>
          <p:nvPr>
            <p:ph idx="1"/>
          </p:nvPr>
        </p:nvSpPr>
        <p:spPr/>
        <p:txBody>
          <a:bodyPr>
            <a:normAutofit/>
          </a:bodyPr>
          <a:lstStyle/>
          <a:p>
            <a:pPr marL="341313" indent="-34131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4000" dirty="0">
                <a:ea typeface="MS PGothic" charset="-128"/>
              </a:rPr>
              <a:t>Central nervous system (CNS)</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i="1" dirty="0">
                <a:ea typeface="MS PGothic" charset="-128"/>
              </a:rPr>
              <a:t>Brain</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i="1" dirty="0">
                <a:ea typeface="MS PGothic" charset="-128"/>
              </a:rPr>
              <a:t>Spinal cord</a:t>
            </a:r>
          </a:p>
          <a:p>
            <a:pPr marL="341313" indent="-34131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4000" dirty="0">
                <a:ea typeface="MS PGothic" charset="-128"/>
              </a:rPr>
              <a:t>Peripheral nervous system (PNS)</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i="1" dirty="0">
                <a:ea typeface="MS PGothic" charset="-128"/>
              </a:rPr>
              <a:t>All nerves</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i="1" dirty="0">
                <a:ea typeface="MS PGothic" charset="-128"/>
              </a:rPr>
              <a:t>Autonomic nervous system </a:t>
            </a:r>
            <a:r>
              <a:rPr lang="en-US" altLang="en-US" sz="3600" dirty="0">
                <a:ea typeface="MS PGothic" charset="-128"/>
              </a:rPr>
              <a:t>(ANS</a:t>
            </a:r>
            <a:r>
              <a:rPr lang="en-US" altLang="en-US" sz="3600" dirty="0" smtClean="0">
                <a:ea typeface="MS PGothic" charset="-128"/>
              </a:rPr>
              <a:t>)</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altLang="en-US" sz="3600" dirty="0">
              <a:ea typeface="MS PGothic" charset="-128"/>
            </a:endParaRPr>
          </a:p>
          <a:p>
            <a:endParaRPr lang="en-US" sz="4000" dirty="0"/>
          </a:p>
        </p:txBody>
      </p:sp>
    </p:spTree>
    <p:extLst>
      <p:ext uri="{BB962C8B-B14F-4D97-AF65-F5344CB8AC3E}">
        <p14:creationId xmlns:p14="http://schemas.microsoft.com/office/powerpoint/2010/main" val="17957195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CAA95A4F-6851-483E-8C86-31AA85F75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16C535E-8900-4C12-9B34-681C17AD54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D102C23A-5B68-4151-A35E-69055BD5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xmlns="" id="{8E67B80F-DC96-4AB3-BCAC-07B698F6F6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a:blip r:embed="rId2"/>
          <a:stretch>
            <a:fillRect/>
          </a:stretch>
        </p:blipFill>
        <p:spPr>
          <a:xfrm>
            <a:off x="0" y="374448"/>
            <a:ext cx="7917509" cy="5502668"/>
          </a:xfrm>
          <a:prstGeom prst="rect">
            <a:avLst/>
          </a:prstGeom>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Divisions of the Nervous System</a:t>
            </a:r>
          </a:p>
        </p:txBody>
      </p:sp>
    </p:spTree>
    <p:extLst>
      <p:ext uri="{BB962C8B-B14F-4D97-AF65-F5344CB8AC3E}">
        <p14:creationId xmlns:p14="http://schemas.microsoft.com/office/powerpoint/2010/main" val="3460883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Divisions of the Brain (CNS)</a:t>
            </a:r>
            <a:endParaRPr lang="en-US" dirty="0"/>
          </a:p>
        </p:txBody>
      </p:sp>
      <p:sp>
        <p:nvSpPr>
          <p:cNvPr id="3" name="Text Placeholder 2"/>
          <p:cNvSpPr>
            <a:spLocks noGrp="1"/>
          </p:cNvSpPr>
          <p:nvPr>
            <p:ph type="body" idx="1"/>
          </p:nvPr>
        </p:nvSpPr>
        <p:spPr/>
        <p:txBody>
          <a:bodyPr/>
          <a:lstStyle/>
          <a:p>
            <a:r>
              <a:rPr lang="en-US" dirty="0" smtClean="0"/>
              <a:t>Brainstem</a:t>
            </a:r>
            <a:endParaRPr lang="en-US" dirty="0"/>
          </a:p>
        </p:txBody>
      </p:sp>
      <p:sp>
        <p:nvSpPr>
          <p:cNvPr id="4" name="Content Placeholder 3"/>
          <p:cNvSpPr>
            <a:spLocks noGrp="1"/>
          </p:cNvSpPr>
          <p:nvPr>
            <p:ph sz="half" idx="2"/>
          </p:nvPr>
        </p:nvSpPr>
        <p:spPr/>
        <p:txBody>
          <a:bodyPr>
            <a:normAutofit/>
          </a:bodyPr>
          <a:lstStyle/>
          <a:p>
            <a:pPr>
              <a:buFont typeface="Arial" charset="0"/>
              <a:buChar char="•"/>
            </a:pPr>
            <a:r>
              <a:rPr lang="en-US" sz="2400" dirty="0" smtClean="0"/>
              <a:t>Includes the Medulla oblongata, pons, and midbrain.</a:t>
            </a:r>
          </a:p>
          <a:p>
            <a:pPr>
              <a:buFont typeface="Arial" charset="0"/>
              <a:buChar char="•"/>
            </a:pPr>
            <a:r>
              <a:rPr lang="en-US" sz="2400" dirty="0" smtClean="0"/>
              <a:t>Function as two way conduction paths.</a:t>
            </a:r>
          </a:p>
          <a:p>
            <a:pPr>
              <a:buFont typeface="Arial" charset="0"/>
              <a:buChar char="•"/>
            </a:pPr>
            <a:r>
              <a:rPr lang="en-US" sz="2400" dirty="0" smtClean="0"/>
              <a:t>Many important reflex centers lie in the brainstem. </a:t>
            </a:r>
          </a:p>
          <a:p>
            <a:pPr>
              <a:buFont typeface="Arial" charset="0"/>
              <a:buChar char="•"/>
            </a:pPr>
            <a:r>
              <a:rPr lang="en-US" sz="2400" dirty="0" smtClean="0"/>
              <a:t>Reflex centers are controlled here!</a:t>
            </a:r>
          </a:p>
          <a:p>
            <a:pPr lvl="1">
              <a:buFont typeface="Arial" charset="0"/>
              <a:buChar char="•"/>
            </a:pPr>
            <a:r>
              <a:rPr lang="en-US" sz="2000" dirty="0" smtClean="0"/>
              <a:t>Cardiac, respiratory, vasomotor. </a:t>
            </a:r>
            <a:endParaRPr lang="en-US" sz="2000" dirty="0"/>
          </a:p>
        </p:txBody>
      </p:sp>
      <p:sp>
        <p:nvSpPr>
          <p:cNvPr id="5" name="Text Placeholder 4"/>
          <p:cNvSpPr>
            <a:spLocks noGrp="1"/>
          </p:cNvSpPr>
          <p:nvPr>
            <p:ph type="body" sz="quarter" idx="3"/>
          </p:nvPr>
        </p:nvSpPr>
        <p:spPr/>
        <p:txBody>
          <a:bodyPr/>
          <a:lstStyle/>
          <a:p>
            <a:r>
              <a:rPr lang="en-US" dirty="0" smtClean="0"/>
              <a:t>Cerebellum</a:t>
            </a:r>
            <a:endParaRPr lang="en-US" dirty="0"/>
          </a:p>
        </p:txBody>
      </p:sp>
      <p:sp>
        <p:nvSpPr>
          <p:cNvPr id="6" name="Content Placeholder 5"/>
          <p:cNvSpPr>
            <a:spLocks noGrp="1"/>
          </p:cNvSpPr>
          <p:nvPr>
            <p:ph sz="quarter" idx="4"/>
          </p:nvPr>
        </p:nvSpPr>
        <p:spPr/>
        <p:txBody>
          <a:bodyPr/>
          <a:lstStyle/>
          <a:p>
            <a:pPr>
              <a:buFont typeface="Arial" charset="0"/>
              <a:buChar char="•"/>
            </a:pPr>
            <a:r>
              <a:rPr lang="en-US" sz="2400" dirty="0" smtClean="0"/>
              <a:t>The Cerebellum is second largest part of the brain. Allows huge amount of information processing.</a:t>
            </a:r>
          </a:p>
          <a:p>
            <a:pPr>
              <a:buFont typeface="Arial" charset="0"/>
              <a:buChar char="•"/>
            </a:pPr>
            <a:r>
              <a:rPr lang="en-US" sz="2400" dirty="0" smtClean="0"/>
              <a:t>Essential part in the production of normal movements. Produces smooth, coordinated movements and maintains equilibrium, and sustains normal postures.  </a:t>
            </a:r>
          </a:p>
          <a:p>
            <a:pPr>
              <a:buFont typeface="Arial" charset="0"/>
              <a:buChar char="•"/>
            </a:pPr>
            <a:endParaRPr lang="en-US" dirty="0"/>
          </a:p>
        </p:txBody>
      </p:sp>
    </p:spTree>
    <p:extLst>
      <p:ext uri="{BB962C8B-B14F-4D97-AF65-F5344CB8AC3E}">
        <p14:creationId xmlns:p14="http://schemas.microsoft.com/office/powerpoint/2010/main" val="502107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Divisions of the Brain (CNS)</a:t>
            </a:r>
            <a:endParaRPr lang="en-US" dirty="0"/>
          </a:p>
        </p:txBody>
      </p:sp>
      <p:sp>
        <p:nvSpPr>
          <p:cNvPr id="12" name="Text Placeholder 11"/>
          <p:cNvSpPr>
            <a:spLocks noGrp="1"/>
          </p:cNvSpPr>
          <p:nvPr>
            <p:ph type="body" idx="1"/>
          </p:nvPr>
        </p:nvSpPr>
        <p:spPr/>
        <p:txBody>
          <a:bodyPr>
            <a:normAutofit/>
          </a:bodyPr>
          <a:lstStyle/>
          <a:p>
            <a:r>
              <a:rPr lang="en-US" sz="2800" dirty="0" smtClean="0"/>
              <a:t>Diencephalon</a:t>
            </a:r>
            <a:endParaRPr lang="en-US" sz="2800" dirty="0"/>
          </a:p>
        </p:txBody>
      </p:sp>
      <p:sp>
        <p:nvSpPr>
          <p:cNvPr id="13" name="Content Placeholder 12"/>
          <p:cNvSpPr>
            <a:spLocks noGrp="1"/>
          </p:cNvSpPr>
          <p:nvPr>
            <p:ph sz="half" idx="2"/>
          </p:nvPr>
        </p:nvSpPr>
        <p:spPr/>
        <p:txBody>
          <a:bodyPr>
            <a:normAutofit fontScale="77500" lnSpcReduction="20000"/>
          </a:bodyPr>
          <a:lstStyle/>
          <a:p>
            <a:pPr>
              <a:buFont typeface="Arial" charset="0"/>
              <a:buChar char="•"/>
            </a:pPr>
            <a:r>
              <a:rPr lang="en-US" sz="3200" dirty="0" smtClean="0"/>
              <a:t>It consists of three major structures:</a:t>
            </a:r>
          </a:p>
          <a:p>
            <a:pPr lvl="1">
              <a:buFont typeface="Arial" charset="0"/>
              <a:buChar char="•"/>
            </a:pPr>
            <a:r>
              <a:rPr lang="en-US" sz="2800" dirty="0" smtClean="0"/>
              <a:t>Hypothalamus</a:t>
            </a:r>
          </a:p>
          <a:p>
            <a:pPr lvl="1">
              <a:buFont typeface="Arial" charset="0"/>
              <a:buChar char="•"/>
            </a:pPr>
            <a:r>
              <a:rPr lang="en-US" sz="2800" dirty="0" smtClean="0"/>
              <a:t>Thalamus</a:t>
            </a:r>
          </a:p>
          <a:p>
            <a:pPr lvl="1">
              <a:buFont typeface="Arial" charset="0"/>
              <a:buChar char="•"/>
            </a:pPr>
            <a:r>
              <a:rPr lang="en-US" sz="2800" dirty="0" smtClean="0"/>
              <a:t>Pineal Gland</a:t>
            </a:r>
          </a:p>
          <a:p>
            <a:pPr>
              <a:buFont typeface="Arial" charset="0"/>
              <a:buChar char="•"/>
            </a:pPr>
            <a:r>
              <a:rPr lang="en-US" sz="3000" dirty="0" smtClean="0"/>
              <a:t>Acts as the major center for controlling the ANS and helps control the functioning of internal organs.</a:t>
            </a:r>
          </a:p>
          <a:p>
            <a:pPr>
              <a:buFont typeface="Arial" charset="0"/>
              <a:buChar char="•"/>
            </a:pPr>
            <a:r>
              <a:rPr lang="en-US" sz="3000" dirty="0" smtClean="0"/>
              <a:t>Controls hormone secretion.</a:t>
            </a:r>
          </a:p>
          <a:p>
            <a:pPr>
              <a:buFont typeface="Arial" charset="0"/>
              <a:buChar char="•"/>
            </a:pPr>
            <a:r>
              <a:rPr lang="en-US" sz="3000" dirty="0" smtClean="0"/>
              <a:t>Controls body temperature, appetite, wakefulness, and pleasure. </a:t>
            </a:r>
            <a:endParaRPr lang="en-US" sz="3000" dirty="0"/>
          </a:p>
        </p:txBody>
      </p:sp>
      <p:sp>
        <p:nvSpPr>
          <p:cNvPr id="14" name="Text Placeholder 13"/>
          <p:cNvSpPr>
            <a:spLocks noGrp="1"/>
          </p:cNvSpPr>
          <p:nvPr>
            <p:ph type="body" sz="quarter" idx="3"/>
          </p:nvPr>
        </p:nvSpPr>
        <p:spPr/>
        <p:txBody>
          <a:bodyPr>
            <a:normAutofit/>
          </a:bodyPr>
          <a:lstStyle/>
          <a:p>
            <a:r>
              <a:rPr lang="en-US" sz="2800" dirty="0" smtClean="0"/>
              <a:t>Cerebrum</a:t>
            </a:r>
            <a:endParaRPr lang="en-US" sz="2800" dirty="0"/>
          </a:p>
        </p:txBody>
      </p:sp>
      <p:sp>
        <p:nvSpPr>
          <p:cNvPr id="15" name="Content Placeholder 14"/>
          <p:cNvSpPr>
            <a:spLocks noGrp="1"/>
          </p:cNvSpPr>
          <p:nvPr>
            <p:ph sz="quarter" idx="4"/>
          </p:nvPr>
        </p:nvSpPr>
        <p:spPr/>
        <p:txBody>
          <a:bodyPr/>
          <a:lstStyle/>
          <a:p>
            <a:pPr>
              <a:buFont typeface="Arial" charset="0"/>
              <a:buChar char="•"/>
            </a:pPr>
            <a:r>
              <a:rPr lang="en-US" sz="2800" dirty="0" smtClean="0"/>
              <a:t>The cerebrum is the largest and uppermost part of the brain. </a:t>
            </a:r>
          </a:p>
          <a:p>
            <a:pPr>
              <a:buFont typeface="Arial" charset="0"/>
              <a:buChar char="•"/>
            </a:pPr>
            <a:r>
              <a:rPr lang="en-US" sz="2800" dirty="0" smtClean="0"/>
              <a:t>Cerebrum controls consciousness, thinking, memory, sensations, emotions, and willed movements.</a:t>
            </a:r>
          </a:p>
          <a:p>
            <a:pPr>
              <a:buFont typeface="Arial" charset="0"/>
              <a:buChar char="•"/>
            </a:pPr>
            <a:endParaRPr lang="en-US" dirty="0" smtClean="0"/>
          </a:p>
        </p:txBody>
      </p:sp>
    </p:spTree>
    <p:extLst>
      <p:ext uri="{BB962C8B-B14F-4D97-AF65-F5344CB8AC3E}">
        <p14:creationId xmlns:p14="http://schemas.microsoft.com/office/powerpoint/2010/main" val="1299614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7008D65-4C48-4CAB-8600-9F4C427CE6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xmlns="" id="{9D286FC8-DD5D-4402-A2C0-8739BDAFEF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xmlns="" id="{5CC23917-FA20-4DBD-BA3C-868A3EA84DF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C:\Users\Owner\Desktop\Untitled.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340" r="1" b="1805"/>
          <a:stretch/>
        </p:blipFill>
        <p:spPr bwMode="auto">
          <a:xfrm>
            <a:off x="4639733" y="10"/>
            <a:ext cx="7552266"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xmlns="" id="{0019A4C8-BE43-456A-AF42-40F13D145E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a:extLst>
              <a:ext uri="{FF2B5EF4-FFF2-40B4-BE49-F238E27FC236}">
                <a16:creationId xmlns:a16="http://schemas.microsoft.com/office/drawing/2014/main" xmlns="" id="{7F73CF34-5321-4224-9257-582F661F28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9"/>
          <p:cNvSpPr>
            <a:spLocks noGrp="1"/>
          </p:cNvSpPr>
          <p:nvPr>
            <p:ph type="title"/>
          </p:nvPr>
        </p:nvSpPr>
        <p:spPr>
          <a:xfrm>
            <a:off x="457200" y="640080"/>
            <a:ext cx="3659246" cy="2926080"/>
          </a:xfrm>
        </p:spPr>
        <p:txBody>
          <a:bodyPr vert="horz" lIns="91440" tIns="45720" rIns="91440" bIns="45720" rtlCol="0" anchor="b">
            <a:normAutofit/>
          </a:bodyPr>
          <a:lstStyle/>
          <a:p>
            <a:r>
              <a:rPr lang="en-US" sz="4400" dirty="0" smtClean="0">
                <a:solidFill>
                  <a:srgbClr val="FFFFFF"/>
                </a:solidFill>
              </a:rPr>
              <a:t>Find the brainstem and  cerebellum.  </a:t>
            </a:r>
            <a:endParaRPr lang="en-US" sz="4400" dirty="0">
              <a:solidFill>
                <a:srgbClr val="FFFFFF"/>
              </a:solidFill>
            </a:endParaRPr>
          </a:p>
        </p:txBody>
      </p:sp>
    </p:spTree>
    <p:extLst>
      <p:ext uri="{BB962C8B-B14F-4D97-AF65-F5344CB8AC3E}">
        <p14:creationId xmlns:p14="http://schemas.microsoft.com/office/powerpoint/2010/main" val="4137653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xmlns=""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xmlns=""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xmlns="" id="{CAA95A4F-6851-483E-8C86-31AA85F75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F16C535E-8900-4C12-9B34-681C17AD54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xmlns="" id="{D102C23A-5B68-4151-A35E-69055BD5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1" name="Straight Connector 20">
            <a:extLst>
              <a:ext uri="{FF2B5EF4-FFF2-40B4-BE49-F238E27FC236}">
                <a16:creationId xmlns:a16="http://schemas.microsoft.com/office/drawing/2014/main" xmlns="" id="{8E67B80F-DC96-4AB3-BCAC-07B698F6F6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4" descr="C:\Users\Owner\Desktop\Untitl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1" y="526907"/>
            <a:ext cx="7670552" cy="53502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5100" dirty="0">
                <a:solidFill>
                  <a:schemeClr val="tx1">
                    <a:lumMod val="85000"/>
                    <a:lumOff val="15000"/>
                  </a:schemeClr>
                </a:solidFill>
              </a:rPr>
              <a:t>The </a:t>
            </a:r>
            <a:r>
              <a:rPr lang="en-US" sz="5100" dirty="0" smtClean="0">
                <a:solidFill>
                  <a:schemeClr val="tx1">
                    <a:lumMod val="85000"/>
                    <a:lumOff val="15000"/>
                  </a:schemeClr>
                </a:solidFill>
              </a:rPr>
              <a:t>Cerebrum</a:t>
            </a:r>
            <a:endParaRPr lang="en-US" sz="5100" dirty="0">
              <a:solidFill>
                <a:schemeClr val="tx1">
                  <a:lumMod val="85000"/>
                  <a:lumOff val="15000"/>
                </a:schemeClr>
              </a:solidFill>
            </a:endParaRPr>
          </a:p>
        </p:txBody>
      </p:sp>
    </p:spTree>
    <p:extLst>
      <p:ext uri="{BB962C8B-B14F-4D97-AF65-F5344CB8AC3E}">
        <p14:creationId xmlns:p14="http://schemas.microsoft.com/office/powerpoint/2010/main" val="3051995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2" b="14275"/>
          <a:stretch/>
        </p:blipFill>
        <p:spPr>
          <a:xfrm>
            <a:off x="7611902" y="10"/>
            <a:ext cx="4580097" cy="6857990"/>
          </a:xfrm>
          <a:prstGeom prst="rect">
            <a:avLst/>
          </a:prstGeom>
        </p:spPr>
      </p:pic>
      <p:sp>
        <p:nvSpPr>
          <p:cNvPr id="14" name="Rectangle 13">
            <a:extLst>
              <a:ext uri="{FF2B5EF4-FFF2-40B4-BE49-F238E27FC236}">
                <a16:creationId xmlns:a16="http://schemas.microsoft.com/office/drawing/2014/main" xmlns="" id="{F8D9221F-01B2-4347-9175-AF976855D58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B2126150-6EE8-4B16-B140-2F71B6BE31C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p:cNvSpPr>
            <a:spLocks noGrp="1"/>
          </p:cNvSpPr>
          <p:nvPr>
            <p:ph type="title"/>
          </p:nvPr>
        </p:nvSpPr>
        <p:spPr>
          <a:xfrm>
            <a:off x="1097280" y="516835"/>
            <a:ext cx="5977937" cy="1666501"/>
          </a:xfrm>
        </p:spPr>
        <p:txBody>
          <a:bodyPr>
            <a:normAutofit/>
          </a:bodyPr>
          <a:lstStyle/>
          <a:p>
            <a:r>
              <a:rPr lang="en-US" sz="4400" dirty="0">
                <a:solidFill>
                  <a:srgbClr val="FFFFFF"/>
                </a:solidFill>
              </a:rPr>
              <a:t>Function of the Spinal </a:t>
            </a:r>
            <a:r>
              <a:rPr lang="en-US" sz="4400" dirty="0" smtClean="0">
                <a:solidFill>
                  <a:srgbClr val="FFFFFF"/>
                </a:solidFill>
              </a:rPr>
              <a:t>Cord (CNS)</a:t>
            </a:r>
            <a:endParaRPr lang="en-US" sz="4400" dirty="0">
              <a:solidFill>
                <a:srgbClr val="FFFFFF"/>
              </a:solidFill>
            </a:endParaRPr>
          </a:p>
        </p:txBody>
      </p:sp>
      <p:sp>
        <p:nvSpPr>
          <p:cNvPr id="8" name="Content Placeholder 7"/>
          <p:cNvSpPr>
            <a:spLocks noGrp="1"/>
          </p:cNvSpPr>
          <p:nvPr>
            <p:ph idx="1"/>
          </p:nvPr>
        </p:nvSpPr>
        <p:spPr>
          <a:xfrm>
            <a:off x="1097279" y="2236304"/>
            <a:ext cx="5977938" cy="3652667"/>
          </a:xfrm>
        </p:spPr>
        <p:txBody>
          <a:bodyPr>
            <a:normAutofit/>
          </a:bodyPr>
          <a:lstStyle/>
          <a:p>
            <a:pPr>
              <a:buFont typeface="Arial" charset="0"/>
              <a:buChar char="•"/>
            </a:pPr>
            <a:r>
              <a:rPr lang="en-US" sz="2400" dirty="0">
                <a:solidFill>
                  <a:srgbClr val="FFFFFF"/>
                </a:solidFill>
              </a:rPr>
              <a:t>The spinal cord contains centers for thousands of reflex arcs. Primary reflex center!</a:t>
            </a:r>
          </a:p>
          <a:p>
            <a:pPr>
              <a:buFont typeface="Arial" charset="0"/>
              <a:buChar char="•"/>
            </a:pPr>
            <a:r>
              <a:rPr lang="en-US" sz="2400" b="1" dirty="0">
                <a:solidFill>
                  <a:srgbClr val="FFFFFF"/>
                </a:solidFill>
              </a:rPr>
              <a:t>The spinal cord carries impulses to and from the brain. </a:t>
            </a:r>
          </a:p>
          <a:p>
            <a:pPr>
              <a:buFont typeface="Arial" charset="0"/>
              <a:buChar char="•"/>
            </a:pPr>
            <a:r>
              <a:rPr lang="en-US" sz="2400" dirty="0">
                <a:solidFill>
                  <a:srgbClr val="FFFFFF"/>
                </a:solidFill>
              </a:rPr>
              <a:t>If an injury cuts the spinal cord all the way across, impulses can no longer travel to the brain from any part of the body located below the injury, nor can they travel from the brain down to these parts. </a:t>
            </a:r>
          </a:p>
          <a:p>
            <a:pPr>
              <a:buFont typeface="Arial" charset="0"/>
              <a:buChar char="•"/>
            </a:pPr>
            <a:endParaRPr lang="en-US" sz="1800" dirty="0">
              <a:solidFill>
                <a:srgbClr val="FFFFFF"/>
              </a:solidFill>
            </a:endParaRPr>
          </a:p>
        </p:txBody>
      </p:sp>
    </p:spTree>
    <p:extLst>
      <p:ext uri="{BB962C8B-B14F-4D97-AF65-F5344CB8AC3E}">
        <p14:creationId xmlns:p14="http://schemas.microsoft.com/office/powerpoint/2010/main" val="39790691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Nerves of the Peripheral Nervous System (PNS)</a:t>
            </a:r>
            <a:endParaRPr lang="en-US" dirty="0"/>
          </a:p>
        </p:txBody>
      </p:sp>
      <p:sp>
        <p:nvSpPr>
          <p:cNvPr id="4" name="Text Placeholder 3"/>
          <p:cNvSpPr>
            <a:spLocks noGrp="1"/>
          </p:cNvSpPr>
          <p:nvPr>
            <p:ph type="body" idx="1"/>
          </p:nvPr>
        </p:nvSpPr>
        <p:spPr/>
        <p:txBody>
          <a:bodyPr>
            <a:normAutofit/>
          </a:bodyPr>
          <a:lstStyle/>
          <a:p>
            <a:r>
              <a:rPr lang="en-US" sz="3200" dirty="0" smtClean="0"/>
              <a:t>Cranial Nerves</a:t>
            </a:r>
            <a:endParaRPr lang="en-US" sz="3200" dirty="0"/>
          </a:p>
        </p:txBody>
      </p:sp>
      <p:sp>
        <p:nvSpPr>
          <p:cNvPr id="3" name="Content Placeholder 2"/>
          <p:cNvSpPr>
            <a:spLocks noGrp="1"/>
          </p:cNvSpPr>
          <p:nvPr>
            <p:ph sz="half" idx="2"/>
          </p:nvPr>
        </p:nvSpPr>
        <p:spPr/>
        <p:txBody>
          <a:bodyPr/>
          <a:lstStyle/>
          <a:p>
            <a:pPr>
              <a:buFont typeface="Arial" charset="0"/>
              <a:buChar char="•"/>
            </a:pPr>
            <a:r>
              <a:rPr lang="en-US" sz="3200" dirty="0" smtClean="0"/>
              <a:t>Twelve pairs: Attached to undersurface of the brain.</a:t>
            </a:r>
          </a:p>
          <a:p>
            <a:pPr>
              <a:buFont typeface="Arial" charset="0"/>
              <a:buChar char="•"/>
            </a:pPr>
            <a:r>
              <a:rPr lang="en-US" sz="3200" dirty="0"/>
              <a:t>C</a:t>
            </a:r>
            <a:r>
              <a:rPr lang="en-US" sz="3200" dirty="0" smtClean="0"/>
              <a:t>onnect the brain with the neck and structures in the thorax and abdomen</a:t>
            </a:r>
            <a:r>
              <a:rPr lang="en-US" dirty="0" smtClean="0"/>
              <a:t>. </a:t>
            </a:r>
          </a:p>
        </p:txBody>
      </p:sp>
      <p:sp>
        <p:nvSpPr>
          <p:cNvPr id="5" name="Text Placeholder 4"/>
          <p:cNvSpPr>
            <a:spLocks noGrp="1"/>
          </p:cNvSpPr>
          <p:nvPr>
            <p:ph type="body" sz="quarter" idx="3"/>
          </p:nvPr>
        </p:nvSpPr>
        <p:spPr/>
        <p:txBody>
          <a:bodyPr>
            <a:normAutofit/>
          </a:bodyPr>
          <a:lstStyle/>
          <a:p>
            <a:r>
              <a:rPr lang="en-US" sz="3200" dirty="0" smtClean="0"/>
              <a:t>Spinal Nerves</a:t>
            </a:r>
            <a:endParaRPr lang="en-US" sz="3200" dirty="0"/>
          </a:p>
        </p:txBody>
      </p:sp>
      <p:sp>
        <p:nvSpPr>
          <p:cNvPr id="6" name="Content Placeholder 5"/>
          <p:cNvSpPr>
            <a:spLocks noGrp="1"/>
          </p:cNvSpPr>
          <p:nvPr>
            <p:ph sz="quarter" idx="4"/>
          </p:nvPr>
        </p:nvSpPr>
        <p:spPr/>
        <p:txBody>
          <a:bodyPr>
            <a:noAutofit/>
          </a:bodyPr>
          <a:lstStyle/>
          <a:p>
            <a:pPr>
              <a:buFont typeface="Arial" charset="0"/>
              <a:buChar char="•"/>
            </a:pPr>
            <a:r>
              <a:rPr lang="en-US" sz="2400" dirty="0" smtClean="0"/>
              <a:t>31 pairs: Contain dendrites of sensory neurons and axons of motor neurons</a:t>
            </a:r>
          </a:p>
          <a:p>
            <a:pPr>
              <a:buFont typeface="Arial" charset="0"/>
              <a:buChar char="•"/>
            </a:pPr>
            <a:r>
              <a:rPr lang="en-US" sz="2400" dirty="0" smtClean="0"/>
              <a:t>Conduct impulses necessary for sensations and voluntary movements</a:t>
            </a:r>
          </a:p>
          <a:p>
            <a:pPr>
              <a:buFont typeface="Arial" charset="0"/>
              <a:buChar char="•"/>
            </a:pPr>
            <a:r>
              <a:rPr lang="en-US" sz="2400" b="1" dirty="0" smtClean="0"/>
              <a:t>Dermatome: </a:t>
            </a:r>
            <a:r>
              <a:rPr lang="en-US" sz="2400" dirty="0" smtClean="0"/>
              <a:t>Skin surface area applied by a single cranial or spinal nerve. </a:t>
            </a:r>
            <a:endParaRPr lang="en-US" sz="2400" dirty="0"/>
          </a:p>
        </p:txBody>
      </p:sp>
    </p:spTree>
    <p:extLst>
      <p:ext uri="{BB962C8B-B14F-4D97-AF65-F5344CB8AC3E}">
        <p14:creationId xmlns:p14="http://schemas.microsoft.com/office/powerpoint/2010/main" val="18186021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7008D65-4C48-4CAB-8600-9F4C427CE6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xmlns="" id="{9D286FC8-DD5D-4402-A2C0-8739BDAFEF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xmlns="" id="{5CC23917-FA20-4DBD-BA3C-868A3EA84DF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C:\Users\Owner\Desktop\Untitled.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69" r="-2" b="-2"/>
          <a:stretch/>
        </p:blipFill>
        <p:spPr bwMode="auto">
          <a:xfrm>
            <a:off x="4584750" y="10"/>
            <a:ext cx="770607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xmlns="" id="{0019A4C8-BE43-456A-AF42-40F13D145E2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xmlns="" id="{7F73CF34-5321-4224-9257-582F661F284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5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itle 7"/>
          <p:cNvSpPr>
            <a:spLocks noGrp="1"/>
          </p:cNvSpPr>
          <p:nvPr>
            <p:ph type="title"/>
          </p:nvPr>
        </p:nvSpPr>
        <p:spPr>
          <a:xfrm>
            <a:off x="462760" y="1414844"/>
            <a:ext cx="3659246" cy="2926080"/>
          </a:xfrm>
        </p:spPr>
        <p:txBody>
          <a:bodyPr vert="horz" lIns="91440" tIns="45720" rIns="91440" bIns="45720" rtlCol="0" anchor="b">
            <a:normAutofit/>
          </a:bodyPr>
          <a:lstStyle/>
          <a:p>
            <a:r>
              <a:rPr lang="en-US" sz="7200" dirty="0">
                <a:solidFill>
                  <a:srgbClr val="FFFFFF"/>
                </a:solidFill>
              </a:rPr>
              <a:t>Cranial Nerves</a:t>
            </a:r>
          </a:p>
        </p:txBody>
      </p:sp>
    </p:spTree>
    <p:extLst>
      <p:ext uri="{BB962C8B-B14F-4D97-AF65-F5344CB8AC3E}">
        <p14:creationId xmlns:p14="http://schemas.microsoft.com/office/powerpoint/2010/main" val="42845500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34D33442-D148-4775-BF80-91F053E571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9AD6E12-8A58-4D86-AACD-D58C4B25662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BD5E068D-E677-4E1B-8CE2-8CE1826A1D0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xmlns="" id="{E8EF2C47-53DA-4F9F-918A-F6057C8EB82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5" descr="f08-18-9780323077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610" y="645106"/>
            <a:ext cx="5142790" cy="52477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411685" y="634946"/>
            <a:ext cx="5127171" cy="1450757"/>
          </a:xfrm>
        </p:spPr>
        <p:txBody>
          <a:bodyPr>
            <a:normAutofit/>
          </a:bodyPr>
          <a:lstStyle/>
          <a:p>
            <a:r>
              <a:rPr lang="en-US" dirty="0"/>
              <a:t>Autonomic Nervous </a:t>
            </a:r>
            <a:r>
              <a:rPr lang="en-US" dirty="0" smtClean="0"/>
              <a:t>System (still PNS)</a:t>
            </a:r>
            <a:endParaRPr lang="en-US" dirty="0"/>
          </a:p>
        </p:txBody>
      </p:sp>
      <p:sp>
        <p:nvSpPr>
          <p:cNvPr id="3" name="Content Placeholder 2"/>
          <p:cNvSpPr>
            <a:spLocks noGrp="1"/>
          </p:cNvSpPr>
          <p:nvPr>
            <p:ph idx="1"/>
          </p:nvPr>
        </p:nvSpPr>
        <p:spPr>
          <a:xfrm>
            <a:off x="6411684" y="2198914"/>
            <a:ext cx="5127172" cy="3670180"/>
          </a:xfrm>
        </p:spPr>
        <p:txBody>
          <a:bodyPr>
            <a:normAutofit/>
          </a:bodyPr>
          <a:lstStyle/>
          <a:p>
            <a:pPr>
              <a:buFont typeface="Arial" charset="0"/>
              <a:buChar char="•"/>
            </a:pPr>
            <a:r>
              <a:rPr lang="en-US" dirty="0"/>
              <a:t>The ANS consists of motor neurons that conduct impulses from the CNS to cardiac muscle, smooth muscle, and glandular epithelial tissue; </a:t>
            </a:r>
            <a:r>
              <a:rPr lang="en-US" b="1" dirty="0"/>
              <a:t>regulates the body’s automatic or involuntary functions. </a:t>
            </a:r>
          </a:p>
          <a:p>
            <a:pPr>
              <a:buFont typeface="Arial" charset="0"/>
              <a:buChar char="•"/>
            </a:pPr>
            <a:r>
              <a:rPr lang="en-US" dirty="0"/>
              <a:t>Functional anatomy:</a:t>
            </a:r>
          </a:p>
          <a:p>
            <a:pPr lvl="1">
              <a:buFont typeface="Arial" charset="0"/>
              <a:buChar char="•"/>
            </a:pPr>
            <a:r>
              <a:rPr lang="en-US" b="1" dirty="0"/>
              <a:t>Preganglionic autonomic neurons </a:t>
            </a:r>
            <a:r>
              <a:rPr lang="en-US" dirty="0"/>
              <a:t>(neurons of CNS) conduct impulses from spinal cord or brainstem to autonomic ganglion (neurons of PNS) called </a:t>
            </a:r>
            <a:r>
              <a:rPr lang="en-US" b="1" dirty="0"/>
              <a:t>postganglionic neurons. </a:t>
            </a:r>
          </a:p>
          <a:p>
            <a:pPr lvl="2">
              <a:buFont typeface="Arial" charset="0"/>
              <a:buChar char="•"/>
            </a:pPr>
            <a:r>
              <a:rPr lang="en-US" dirty="0"/>
              <a:t>Postganglionic neurons effect organs such as the heart, the intestines, the lungs, etc. </a:t>
            </a:r>
          </a:p>
          <a:p>
            <a:pPr lvl="1">
              <a:buFont typeface="Arial" charset="0"/>
              <a:buChar char="•"/>
            </a:pPr>
            <a:endParaRPr lang="en-US" dirty="0"/>
          </a:p>
        </p:txBody>
      </p:sp>
    </p:spTree>
    <p:extLst>
      <p:ext uri="{BB962C8B-B14F-4D97-AF65-F5344CB8AC3E}">
        <p14:creationId xmlns:p14="http://schemas.microsoft.com/office/powerpoint/2010/main" val="25380052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12192000" cy="6780141"/>
          </a:xfrm>
          <a:prstGeom prst="rect">
            <a:avLst/>
          </a:prstGeom>
        </p:spPr>
      </p:pic>
    </p:spTree>
    <p:extLst>
      <p:ext uri="{BB962C8B-B14F-4D97-AF65-F5344CB8AC3E}">
        <p14:creationId xmlns:p14="http://schemas.microsoft.com/office/powerpoint/2010/main" val="1860756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 xmlns:a16="http://schemas.microsoft.com/office/drawing/2014/main"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 xmlns:a16="http://schemas.microsoft.com/office/drawing/2014/main"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 xmlns:a16="http://schemas.microsoft.com/office/drawing/2014/main" id="{CAA95A4F-6851-483E-8C86-31AA85F75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F16C535E-8900-4C12-9B34-681C17AD54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 xmlns:a16="http://schemas.microsoft.com/office/drawing/2014/main" id="{D102C23A-5B68-4151-A35E-69055BD5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 xmlns:a16="http://schemas.microsoft.com/office/drawing/2014/main" id="{8E67B80F-DC96-4AB3-BCAC-07B698F6F6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5" descr="f08-01-97803230772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5218" y="0"/>
            <a:ext cx="5350674" cy="63134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6600" dirty="0" smtClean="0">
                <a:solidFill>
                  <a:schemeClr val="tx1">
                    <a:lumMod val="85000"/>
                    <a:lumOff val="15000"/>
                  </a:schemeClr>
                </a:solidFill>
              </a:rPr>
              <a:t>Divisions of the Nervous System</a:t>
            </a:r>
            <a:endParaRPr lang="en-US" sz="6600" dirty="0">
              <a:solidFill>
                <a:schemeClr val="tx1">
                  <a:lumMod val="85000"/>
                  <a:lumOff val="15000"/>
                </a:schemeClr>
              </a:solidFill>
            </a:endParaRPr>
          </a:p>
        </p:txBody>
      </p:sp>
    </p:spTree>
    <p:extLst>
      <p:ext uri="{BB962C8B-B14F-4D97-AF65-F5344CB8AC3E}">
        <p14:creationId xmlns:p14="http://schemas.microsoft.com/office/powerpoint/2010/main" val="26294403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0"/>
            <a:ext cx="12092558" cy="6858000"/>
          </a:xfrm>
          <a:prstGeom prst="rect">
            <a:avLst/>
          </a:prstGeom>
        </p:spPr>
      </p:pic>
    </p:spTree>
    <p:extLst>
      <p:ext uri="{BB962C8B-B14F-4D97-AF65-F5344CB8AC3E}">
        <p14:creationId xmlns:p14="http://schemas.microsoft.com/office/powerpoint/2010/main" val="17143852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4523" cy="6858000"/>
          </a:xfrm>
          <a:prstGeom prst="rect">
            <a:avLst/>
          </a:prstGeom>
        </p:spPr>
      </p:pic>
    </p:spTree>
    <p:extLst>
      <p:ext uri="{BB962C8B-B14F-4D97-AF65-F5344CB8AC3E}">
        <p14:creationId xmlns:p14="http://schemas.microsoft.com/office/powerpoint/2010/main" val="19834311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xmlns="" id="{87008D65-4C48-4CAB-8600-9F4C427CE6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xmlns="" id="{9D286FC8-DD5D-4402-A2C0-8739BDAFEF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a16="http://schemas.microsoft.com/office/drawing/2014/main" xmlns="" id="{5CC23917-FA20-4DBD-BA3C-868A3EA84DF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 t="-695" r="-4" b="1336"/>
          <a:stretch/>
        </p:blipFill>
        <p:spPr>
          <a:xfrm>
            <a:off x="0" y="1"/>
            <a:ext cx="12188840" cy="4938180"/>
          </a:xfrm>
          <a:prstGeom prst="rect">
            <a:avLst/>
          </a:prstGeom>
        </p:spPr>
      </p:pic>
      <p:sp>
        <p:nvSpPr>
          <p:cNvPr id="32" name="Rectangle 31">
            <a:extLst>
              <a:ext uri="{FF2B5EF4-FFF2-40B4-BE49-F238E27FC236}">
                <a16:creationId xmlns:a16="http://schemas.microsoft.com/office/drawing/2014/main" xmlns="" id="{641B99F2-7904-4E8D-871E-2889D858E8D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xmlns="" id="{65B8B851-9639-4B29-9E80-42FDE755E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65197" y="5120640"/>
            <a:ext cx="10058400" cy="822960"/>
          </a:xfrm>
        </p:spPr>
        <p:txBody>
          <a:bodyPr vert="horz" lIns="91440" tIns="45720" rIns="91440" bIns="45720" rtlCol="0" anchor="b">
            <a:normAutofit/>
          </a:bodyPr>
          <a:lstStyle/>
          <a:p>
            <a:r>
              <a:rPr lang="en-US" sz="2800" dirty="0">
                <a:solidFill>
                  <a:srgbClr val="FFFFFF"/>
                </a:solidFill>
              </a:rPr>
              <a:t>Preganglionic cells – </a:t>
            </a:r>
            <a:r>
              <a:rPr lang="en-US" sz="2400" dirty="0">
                <a:solidFill>
                  <a:srgbClr val="FFFFFF"/>
                </a:solidFill>
              </a:rPr>
              <a:t>release </a:t>
            </a:r>
            <a:r>
              <a:rPr lang="en-US" sz="2400" dirty="0" err="1">
                <a:solidFill>
                  <a:srgbClr val="FFFFFF"/>
                </a:solidFill>
              </a:rPr>
              <a:t>ACh</a:t>
            </a:r>
            <a:r>
              <a:rPr lang="en-US" sz="2400" dirty="0">
                <a:solidFill>
                  <a:srgbClr val="FFFFFF"/>
                </a:solidFill>
              </a:rPr>
              <a:t> </a:t>
            </a:r>
            <a:r>
              <a:rPr lang="en-US" sz="2800" dirty="0">
                <a:solidFill>
                  <a:srgbClr val="FFFFFF"/>
                </a:solidFill>
              </a:rPr>
              <a:t/>
            </a:r>
            <a:br>
              <a:rPr lang="en-US" sz="2800" dirty="0">
                <a:solidFill>
                  <a:srgbClr val="FFFFFF"/>
                </a:solidFill>
              </a:rPr>
            </a:br>
            <a:r>
              <a:rPr lang="en-US" sz="2800" dirty="0">
                <a:solidFill>
                  <a:srgbClr val="FFFFFF"/>
                </a:solidFill>
              </a:rPr>
              <a:t>Postganglionic – </a:t>
            </a:r>
            <a:r>
              <a:rPr lang="en-US" sz="2200" dirty="0" smtClean="0">
                <a:solidFill>
                  <a:srgbClr val="FFFFFF"/>
                </a:solidFill>
              </a:rPr>
              <a:t>in Parasympathetic </a:t>
            </a:r>
            <a:r>
              <a:rPr lang="en-US" sz="2200" dirty="0">
                <a:solidFill>
                  <a:srgbClr val="FFFFFF"/>
                </a:solidFill>
              </a:rPr>
              <a:t>release </a:t>
            </a:r>
            <a:r>
              <a:rPr lang="en-US" sz="2200" b="1" dirty="0" err="1" smtClean="0">
                <a:solidFill>
                  <a:srgbClr val="FFFFFF"/>
                </a:solidFill>
              </a:rPr>
              <a:t>ACh</a:t>
            </a:r>
            <a:r>
              <a:rPr lang="en-US" sz="2200" dirty="0" smtClean="0">
                <a:solidFill>
                  <a:srgbClr val="FFFFFF"/>
                </a:solidFill>
              </a:rPr>
              <a:t>, in Sympathetic release </a:t>
            </a:r>
            <a:r>
              <a:rPr lang="en-US" sz="2200" b="1" dirty="0" smtClean="0">
                <a:solidFill>
                  <a:srgbClr val="FFFFFF"/>
                </a:solidFill>
              </a:rPr>
              <a:t>norepinephrine</a:t>
            </a:r>
            <a:endParaRPr lang="en-US" sz="2200" b="1" dirty="0">
              <a:solidFill>
                <a:srgbClr val="FFFFFF"/>
              </a:solidFill>
            </a:endParaRPr>
          </a:p>
        </p:txBody>
      </p:sp>
    </p:spTree>
    <p:extLst>
      <p:ext uri="{BB962C8B-B14F-4D97-AF65-F5344CB8AC3E}">
        <p14:creationId xmlns:p14="http://schemas.microsoft.com/office/powerpoint/2010/main" val="1610929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of the Sympathetic and Parasympathetic Division (still PNS)</a:t>
            </a:r>
            <a:endParaRPr lang="en-US" dirty="0"/>
          </a:p>
        </p:txBody>
      </p:sp>
      <p:sp>
        <p:nvSpPr>
          <p:cNvPr id="4" name="Text Placeholder 3"/>
          <p:cNvSpPr>
            <a:spLocks noGrp="1"/>
          </p:cNvSpPr>
          <p:nvPr>
            <p:ph type="body" idx="1"/>
          </p:nvPr>
        </p:nvSpPr>
        <p:spPr/>
        <p:txBody>
          <a:bodyPr>
            <a:normAutofit/>
          </a:bodyPr>
          <a:lstStyle/>
          <a:p>
            <a:r>
              <a:rPr lang="en-US" sz="2800" dirty="0" smtClean="0"/>
              <a:t>Sympathetic Division</a:t>
            </a:r>
            <a:endParaRPr lang="en-US" sz="2800" dirty="0"/>
          </a:p>
        </p:txBody>
      </p:sp>
      <p:sp>
        <p:nvSpPr>
          <p:cNvPr id="5" name="Content Placeholder 4"/>
          <p:cNvSpPr>
            <a:spLocks noGrp="1"/>
          </p:cNvSpPr>
          <p:nvPr>
            <p:ph sz="half" idx="2"/>
          </p:nvPr>
        </p:nvSpPr>
        <p:spPr/>
        <p:txBody>
          <a:bodyPr/>
          <a:lstStyle/>
          <a:p>
            <a:pPr>
              <a:buFont typeface="Arial" charset="0"/>
              <a:buChar char="•"/>
            </a:pPr>
            <a:r>
              <a:rPr lang="en-US" sz="2800" dirty="0" smtClean="0"/>
              <a:t>Functions as an emergency system</a:t>
            </a:r>
          </a:p>
          <a:p>
            <a:pPr>
              <a:buFont typeface="Arial" charset="0"/>
              <a:buChar char="•"/>
            </a:pPr>
            <a:r>
              <a:rPr lang="en-US" sz="2800" dirty="0" smtClean="0"/>
              <a:t>When we are under stress, sympathetic impulses increase to many effectors and produce rapid changes within our bodies. </a:t>
            </a:r>
          </a:p>
          <a:p>
            <a:pPr>
              <a:buFont typeface="Arial" charset="0"/>
              <a:buChar char="•"/>
            </a:pPr>
            <a:r>
              <a:rPr lang="en-US" sz="2800" dirty="0" smtClean="0"/>
              <a:t>Fight or flight response</a:t>
            </a:r>
          </a:p>
          <a:p>
            <a:pPr>
              <a:buFont typeface="Arial" charset="0"/>
              <a:buChar char="•"/>
            </a:pPr>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207760" y="1737360"/>
            <a:ext cx="5467350" cy="2884071"/>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240" y="4204300"/>
            <a:ext cx="3718560" cy="2653700"/>
          </a:xfrm>
          <a:prstGeom prst="rect">
            <a:avLst/>
          </a:prstGeom>
        </p:spPr>
      </p:pic>
    </p:spTree>
    <p:extLst>
      <p:ext uri="{BB962C8B-B14F-4D97-AF65-F5344CB8AC3E}">
        <p14:creationId xmlns:p14="http://schemas.microsoft.com/office/powerpoint/2010/main" val="1480364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8BF4327A-3D4D-4F6A-9B0B-A3D5CC4E9D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r="18090" b="-3"/>
          <a:stretch/>
        </p:blipFill>
        <p:spPr>
          <a:xfrm>
            <a:off x="7611902" y="3461004"/>
            <a:ext cx="4580097" cy="3396995"/>
          </a:xfrm>
          <a:prstGeom prst="rect">
            <a:avLst/>
          </a:prstGeom>
        </p:spPr>
      </p:pic>
      <p:sp>
        <p:nvSpPr>
          <p:cNvPr id="38" name="Rectangle 37">
            <a:extLst>
              <a:ext uri="{FF2B5EF4-FFF2-40B4-BE49-F238E27FC236}">
                <a16:creationId xmlns:a16="http://schemas.microsoft.com/office/drawing/2014/main" xmlns="" id="{E0FD3AE7-FBCC-43F0-9C3D-EC56854E56D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Rectangle 39">
            <a:extLst>
              <a:ext uri="{FF2B5EF4-FFF2-40B4-BE49-F238E27FC236}">
                <a16:creationId xmlns:a16="http://schemas.microsoft.com/office/drawing/2014/main" xmlns="" id="{76B65676-9307-48DE-BC17-F55230F75E7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p:cNvPicPr>
            <a:picLocks noChangeAspect="1"/>
          </p:cNvPicPr>
          <p:nvPr/>
        </p:nvPicPr>
        <p:blipFill rotWithShape="1">
          <a:blip r:embed="rId3"/>
          <a:srcRect r="9693" b="-3"/>
          <a:stretch/>
        </p:blipFill>
        <p:spPr>
          <a:xfrm>
            <a:off x="7611902" y="10"/>
            <a:ext cx="4578557" cy="3396985"/>
          </a:xfrm>
          <a:prstGeom prst="rect">
            <a:avLst/>
          </a:prstGeom>
        </p:spPr>
      </p:pic>
      <p:sp>
        <p:nvSpPr>
          <p:cNvPr id="42" name="Rectangle 41">
            <a:extLst>
              <a:ext uri="{FF2B5EF4-FFF2-40B4-BE49-F238E27FC236}">
                <a16:creationId xmlns:a16="http://schemas.microsoft.com/office/drawing/2014/main" xmlns="" id="{D2A953E0-9C7B-4E96-AF03-B5506AF8C18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3396996"/>
            <a:ext cx="464256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97280" y="516835"/>
            <a:ext cx="5977937" cy="1666501"/>
          </a:xfrm>
        </p:spPr>
        <p:txBody>
          <a:bodyPr>
            <a:normAutofit/>
          </a:bodyPr>
          <a:lstStyle/>
          <a:p>
            <a:r>
              <a:rPr lang="en-US" sz="4000" dirty="0">
                <a:solidFill>
                  <a:srgbClr val="FFFFFF"/>
                </a:solidFill>
              </a:rPr>
              <a:t>Functions of the Sympathetic and Parasympathetic </a:t>
            </a:r>
            <a:r>
              <a:rPr lang="en-US" sz="4000" dirty="0" smtClean="0">
                <a:solidFill>
                  <a:srgbClr val="FFFFFF"/>
                </a:solidFill>
              </a:rPr>
              <a:t>Division (Still PNS)</a:t>
            </a:r>
            <a:endParaRPr lang="en-US" sz="4000" dirty="0">
              <a:solidFill>
                <a:srgbClr val="FFFFFF"/>
              </a:solidFill>
            </a:endParaRPr>
          </a:p>
        </p:txBody>
      </p:sp>
      <p:sp>
        <p:nvSpPr>
          <p:cNvPr id="4" name="Content Placeholder 3"/>
          <p:cNvSpPr>
            <a:spLocks noGrp="1"/>
          </p:cNvSpPr>
          <p:nvPr>
            <p:ph idx="1"/>
          </p:nvPr>
        </p:nvSpPr>
        <p:spPr>
          <a:xfrm>
            <a:off x="1097279" y="2236304"/>
            <a:ext cx="5977938" cy="3652667"/>
          </a:xfrm>
        </p:spPr>
        <p:txBody>
          <a:bodyPr>
            <a:normAutofit/>
          </a:bodyPr>
          <a:lstStyle/>
          <a:p>
            <a:pPr>
              <a:buFont typeface="Arial" charset="0"/>
              <a:buChar char="•"/>
            </a:pPr>
            <a:r>
              <a:rPr lang="en-US" sz="2400" dirty="0">
                <a:solidFill>
                  <a:srgbClr val="FFFFFF"/>
                </a:solidFill>
              </a:rPr>
              <a:t>PARASYMPATHETIC DIVISION</a:t>
            </a:r>
          </a:p>
          <a:p>
            <a:pPr>
              <a:buFont typeface="Arial" charset="0"/>
              <a:buChar char="•"/>
            </a:pPr>
            <a:r>
              <a:rPr lang="en-US" sz="2400" dirty="0">
                <a:solidFill>
                  <a:srgbClr val="FFFFFF"/>
                </a:solidFill>
              </a:rPr>
              <a:t>The parasympathetic system dominates control of many visceral effectors under normal conditions. </a:t>
            </a:r>
          </a:p>
          <a:p>
            <a:pPr>
              <a:buFont typeface="Arial" charset="0"/>
              <a:buChar char="•"/>
            </a:pPr>
            <a:r>
              <a:rPr lang="en-US" sz="2400" dirty="0">
                <a:solidFill>
                  <a:srgbClr val="FFFFFF"/>
                </a:solidFill>
              </a:rPr>
              <a:t>These impulses tend to </a:t>
            </a:r>
            <a:r>
              <a:rPr lang="en-US" sz="2400" i="1" dirty="0">
                <a:solidFill>
                  <a:srgbClr val="FFFFFF"/>
                </a:solidFill>
              </a:rPr>
              <a:t>slow heartbeat, increase peristalsis, and increase secretion of digestive juices and insulin. </a:t>
            </a:r>
          </a:p>
          <a:p>
            <a:pPr>
              <a:buFont typeface="Arial" charset="0"/>
              <a:buChar char="•"/>
            </a:pPr>
            <a:r>
              <a:rPr lang="en-US" sz="2400" dirty="0">
                <a:solidFill>
                  <a:srgbClr val="FFFFFF"/>
                </a:solidFill>
              </a:rPr>
              <a:t>It’s a counterbalancing act with the sympathetic function. </a:t>
            </a:r>
          </a:p>
        </p:txBody>
      </p:sp>
    </p:spTree>
    <p:extLst>
      <p:ext uri="{BB962C8B-B14F-4D97-AF65-F5344CB8AC3E}">
        <p14:creationId xmlns:p14="http://schemas.microsoft.com/office/powerpoint/2010/main" val="1128860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Autonomic Neurotransmitters</a:t>
            </a:r>
            <a:endParaRPr lang="en-US" dirty="0"/>
          </a:p>
        </p:txBody>
      </p:sp>
      <p:sp>
        <p:nvSpPr>
          <p:cNvPr id="3" name="Content Placeholder 2"/>
          <p:cNvSpPr>
            <a:spLocks noGrp="1"/>
          </p:cNvSpPr>
          <p:nvPr>
            <p:ph idx="1"/>
          </p:nvPr>
        </p:nvSpPr>
        <p:spPr/>
        <p:txBody>
          <a:bodyPr>
            <a:normAutofit/>
          </a:bodyPr>
          <a:lstStyle/>
          <a:p>
            <a:pPr marL="507492" indent="-342900">
              <a:spcBef>
                <a:spcPct val="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4000" dirty="0">
                <a:ea typeface="MS PGothic" charset="-128"/>
              </a:rPr>
              <a:t>Cholinergic fibers</a:t>
            </a:r>
          </a:p>
          <a:p>
            <a:pPr marL="960120" lvl="1" indent="-285750">
              <a:spcBef>
                <a:spcPct val="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dirty="0">
                <a:ea typeface="MS PGothic" charset="-128"/>
              </a:rPr>
              <a:t>Preganglionic axons of parasympathetic and sympathetic systems and parasympathetic postganglionic axons release </a:t>
            </a:r>
            <a:r>
              <a:rPr lang="en-US" altLang="en-US" sz="3600" b="1" dirty="0">
                <a:ea typeface="MS PGothic" charset="-128"/>
              </a:rPr>
              <a:t>acetylcholine</a:t>
            </a:r>
          </a:p>
          <a:p>
            <a:pPr marL="507492" indent="-342900">
              <a:spcBef>
                <a:spcPct val="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4000" dirty="0">
                <a:ea typeface="MS PGothic" charset="-128"/>
              </a:rPr>
              <a:t>Adrenergic fibers</a:t>
            </a:r>
          </a:p>
          <a:p>
            <a:pPr marL="960120" lvl="1" indent="-285750">
              <a:spcBef>
                <a:spcPct val="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dirty="0">
                <a:ea typeface="MS PGothic" charset="-128"/>
              </a:rPr>
              <a:t>Axons of sympathetic </a:t>
            </a:r>
            <a:r>
              <a:rPr lang="en-US" altLang="en-US" sz="3600" dirty="0" smtClean="0">
                <a:ea typeface="MS PGothic" charset="-128"/>
              </a:rPr>
              <a:t>postganglionic </a:t>
            </a:r>
            <a:r>
              <a:rPr lang="en-US" altLang="en-US" sz="3600" dirty="0">
                <a:ea typeface="MS PGothic" charset="-128"/>
              </a:rPr>
              <a:t>neurons release </a:t>
            </a:r>
            <a:r>
              <a:rPr lang="en-US" altLang="en-US" sz="3600" b="1" dirty="0">
                <a:ea typeface="MS PGothic" charset="-128"/>
              </a:rPr>
              <a:t>norepinephrine </a:t>
            </a:r>
            <a:r>
              <a:rPr lang="en-US" altLang="en-US" sz="3600" dirty="0">
                <a:ea typeface="MS PGothic" charset="-128"/>
              </a:rPr>
              <a:t>(noradrenaline</a:t>
            </a:r>
            <a:r>
              <a:rPr lang="en-US" altLang="en-US" sz="3600" dirty="0" smtClean="0">
                <a:ea typeface="MS PGothic" charset="-128"/>
              </a:rPr>
              <a:t>)</a:t>
            </a:r>
            <a:endParaRPr lang="en-US" altLang="en-US" sz="3600" dirty="0">
              <a:ea typeface="MS PGothic" charset="-128"/>
            </a:endParaRPr>
          </a:p>
        </p:txBody>
      </p:sp>
    </p:spTree>
    <p:extLst>
      <p:ext uri="{BB962C8B-B14F-4D97-AF65-F5344CB8AC3E}">
        <p14:creationId xmlns:p14="http://schemas.microsoft.com/office/powerpoint/2010/main" val="21368032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Autonomic Nervous System</a:t>
            </a:r>
            <a:endParaRPr lang="en-US" dirty="0"/>
          </a:p>
        </p:txBody>
      </p:sp>
      <p:sp>
        <p:nvSpPr>
          <p:cNvPr id="3" name="Content Placeholder 2"/>
          <p:cNvSpPr>
            <a:spLocks noGrp="1"/>
          </p:cNvSpPr>
          <p:nvPr>
            <p:ph idx="1"/>
          </p:nvPr>
        </p:nvSpPr>
        <p:spPr/>
        <p:txBody>
          <a:bodyPr>
            <a:normAutofit/>
          </a:bodyPr>
          <a:lstStyle/>
          <a:p>
            <a:pPr marL="341313" indent="-341313">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4000" dirty="0">
                <a:ea typeface="MS PGothic" charset="-128"/>
              </a:rPr>
              <a:t>Autonomic nervous system as a whole</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dirty="0">
                <a:ea typeface="MS PGothic" charset="-128"/>
              </a:rPr>
              <a:t>Regulates the body’s automatic functions in ways that maintain or quickly restore homeostasis</a:t>
            </a:r>
          </a:p>
          <a:p>
            <a:pPr marL="741363" lvl="1" indent="-284163">
              <a:spcBef>
                <a:spcPct val="0"/>
              </a:spcBef>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en-US" sz="3600" dirty="0">
                <a:ea typeface="MS PGothic" charset="-128"/>
              </a:rPr>
              <a:t>Many visceral effectors are doubly innervated (that is, they receive fibers from parasympathetic and sympathetic divisions and are influenced in opposite ways by the two divisions</a:t>
            </a:r>
            <a:r>
              <a:rPr lang="en-US" altLang="en-US" sz="3600" dirty="0" smtClean="0">
                <a:ea typeface="MS PGothic" charset="-128"/>
              </a:rPr>
              <a:t>)</a:t>
            </a:r>
            <a:endParaRPr lang="en-US" altLang="en-US" sz="3600" dirty="0">
              <a:ea typeface="MS PGothic" charset="-128"/>
            </a:endParaRPr>
          </a:p>
        </p:txBody>
      </p:sp>
    </p:spTree>
    <p:extLst>
      <p:ext uri="{BB962C8B-B14F-4D97-AF65-F5344CB8AC3E}">
        <p14:creationId xmlns:p14="http://schemas.microsoft.com/office/powerpoint/2010/main" val="5317135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D02FF74F-004A-40F8-9BBA-1170E3C1299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1982" y="1258351"/>
            <a:ext cx="3294253" cy="4319505"/>
          </a:xfrm>
          <a:prstGeom prst="rect">
            <a:avLst/>
          </a:prstGeom>
        </p:spPr>
      </p:pic>
      <p:sp>
        <p:nvSpPr>
          <p:cNvPr id="11" name="Rectangle 10">
            <a:extLst>
              <a:ext uri="{FF2B5EF4-FFF2-40B4-BE49-F238E27FC236}">
                <a16:creationId xmlns:a16="http://schemas.microsoft.com/office/drawing/2014/main" xmlns="" id="{747D77ED-28A8-4135-8177-8466BFF329A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xmlns="" id="{F2E484CB-1781-4421-8EB9-D785B95047F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16835"/>
            <a:ext cx="5977937" cy="1666501"/>
          </a:xfrm>
        </p:spPr>
        <p:txBody>
          <a:bodyPr>
            <a:normAutofit/>
          </a:bodyPr>
          <a:lstStyle/>
          <a:p>
            <a:r>
              <a:rPr lang="en-US" sz="5400" dirty="0">
                <a:solidFill>
                  <a:srgbClr val="FFFFFF"/>
                </a:solidFill>
              </a:rPr>
              <a:t>Neurons</a:t>
            </a:r>
          </a:p>
        </p:txBody>
      </p:sp>
      <p:sp>
        <p:nvSpPr>
          <p:cNvPr id="3" name="Content Placeholder 2"/>
          <p:cNvSpPr>
            <a:spLocks noGrp="1"/>
          </p:cNvSpPr>
          <p:nvPr>
            <p:ph idx="1"/>
          </p:nvPr>
        </p:nvSpPr>
        <p:spPr>
          <a:xfrm>
            <a:off x="1097279" y="2236304"/>
            <a:ext cx="5977938" cy="3652667"/>
          </a:xfrm>
        </p:spPr>
        <p:txBody>
          <a:bodyPr>
            <a:noAutofit/>
          </a:bodyPr>
          <a:lstStyle/>
          <a:p>
            <a:pPr>
              <a:buFont typeface="Arial" charset="0"/>
              <a:buChar char="•"/>
            </a:pPr>
            <a:r>
              <a:rPr lang="en-US" sz="2400" dirty="0">
                <a:solidFill>
                  <a:srgbClr val="FFFFFF"/>
                </a:solidFill>
              </a:rPr>
              <a:t>Two major types of cells are found in nervous tissue: </a:t>
            </a:r>
            <a:r>
              <a:rPr lang="en-US" sz="2400" b="1" dirty="0">
                <a:solidFill>
                  <a:srgbClr val="FFFFFF"/>
                </a:solidFill>
              </a:rPr>
              <a:t>neurons</a:t>
            </a:r>
            <a:r>
              <a:rPr lang="en-US" sz="2400" dirty="0">
                <a:solidFill>
                  <a:srgbClr val="FFFFFF"/>
                </a:solidFill>
              </a:rPr>
              <a:t> and </a:t>
            </a:r>
            <a:r>
              <a:rPr lang="en-US" sz="2400" b="1" dirty="0">
                <a:solidFill>
                  <a:srgbClr val="FFFFFF"/>
                </a:solidFill>
              </a:rPr>
              <a:t>glia</a:t>
            </a:r>
            <a:r>
              <a:rPr lang="en-US" sz="2400" dirty="0">
                <a:solidFill>
                  <a:srgbClr val="FFFFFF"/>
                </a:solidFill>
              </a:rPr>
              <a:t>. </a:t>
            </a:r>
          </a:p>
          <a:p>
            <a:pPr lvl="1">
              <a:buFont typeface="Arial" charset="0"/>
              <a:buChar char="•"/>
            </a:pPr>
            <a:r>
              <a:rPr lang="en-US" sz="2400" dirty="0">
                <a:solidFill>
                  <a:srgbClr val="FFFFFF"/>
                </a:solidFill>
              </a:rPr>
              <a:t>Neurons are nerve cells</a:t>
            </a:r>
          </a:p>
          <a:p>
            <a:pPr lvl="1">
              <a:buFont typeface="Arial" charset="0"/>
              <a:buChar char="•"/>
            </a:pPr>
            <a:r>
              <a:rPr lang="en-US" sz="2400" dirty="0">
                <a:solidFill>
                  <a:srgbClr val="FFFFFF"/>
                </a:solidFill>
              </a:rPr>
              <a:t>Glia which are support cells</a:t>
            </a:r>
          </a:p>
          <a:p>
            <a:pPr>
              <a:buFont typeface="Arial" charset="0"/>
              <a:buChar char="•"/>
            </a:pPr>
            <a:r>
              <a:rPr lang="en-US" sz="2400" b="1" dirty="0" smtClean="0">
                <a:solidFill>
                  <a:srgbClr val="FFFFFF"/>
                </a:solidFill>
              </a:rPr>
              <a:t>Cell body </a:t>
            </a:r>
            <a:r>
              <a:rPr lang="mr-IN" sz="2400" b="1" dirty="0" smtClean="0">
                <a:solidFill>
                  <a:srgbClr val="FFFFFF"/>
                </a:solidFill>
              </a:rPr>
              <a:t>–</a:t>
            </a:r>
            <a:r>
              <a:rPr lang="en-US" sz="2400" dirty="0" smtClean="0">
                <a:solidFill>
                  <a:srgbClr val="FFFFFF"/>
                </a:solidFill>
              </a:rPr>
              <a:t> main portion of cell, includes nucleus</a:t>
            </a:r>
          </a:p>
          <a:p>
            <a:pPr>
              <a:buFont typeface="Arial" charset="0"/>
              <a:buChar char="•"/>
            </a:pPr>
            <a:r>
              <a:rPr lang="en-US" sz="2400" b="1" dirty="0" smtClean="0">
                <a:solidFill>
                  <a:srgbClr val="FFFFFF"/>
                </a:solidFill>
              </a:rPr>
              <a:t>Dendrites - </a:t>
            </a:r>
            <a:r>
              <a:rPr lang="en-US" sz="2400" dirty="0" smtClean="0">
                <a:solidFill>
                  <a:srgbClr val="FFFFFF"/>
                </a:solidFill>
              </a:rPr>
              <a:t> branchlike projections</a:t>
            </a:r>
          </a:p>
          <a:p>
            <a:pPr>
              <a:buFont typeface="Arial" charset="0"/>
              <a:buChar char="•"/>
            </a:pPr>
            <a:r>
              <a:rPr lang="en-US" sz="2400" b="1" dirty="0" smtClean="0">
                <a:solidFill>
                  <a:srgbClr val="FFFFFF"/>
                </a:solidFill>
              </a:rPr>
              <a:t>Axon </a:t>
            </a:r>
            <a:r>
              <a:rPr lang="mr-IN" sz="2400" b="1" dirty="0" smtClean="0">
                <a:solidFill>
                  <a:srgbClr val="FFFFFF"/>
                </a:solidFill>
              </a:rPr>
              <a:t>–</a:t>
            </a:r>
            <a:r>
              <a:rPr lang="en-US" sz="2400" dirty="0" smtClean="0">
                <a:solidFill>
                  <a:srgbClr val="FFFFFF"/>
                </a:solidFill>
              </a:rPr>
              <a:t>elongated projection, wrapped in </a:t>
            </a:r>
            <a:r>
              <a:rPr lang="en-US" sz="2400" b="1" dirty="0" smtClean="0">
                <a:solidFill>
                  <a:srgbClr val="FFFFFF"/>
                </a:solidFill>
              </a:rPr>
              <a:t>myelin</a:t>
            </a:r>
            <a:r>
              <a:rPr lang="en-US" sz="2400" dirty="0" smtClean="0">
                <a:solidFill>
                  <a:srgbClr val="FFFFFF"/>
                </a:solidFill>
              </a:rPr>
              <a:t>, broken up by </a:t>
            </a:r>
            <a:r>
              <a:rPr lang="en-US" sz="2400" b="1" dirty="0" smtClean="0">
                <a:solidFill>
                  <a:srgbClr val="FFFFFF"/>
                </a:solidFill>
              </a:rPr>
              <a:t> Nodes of Ranvier. </a:t>
            </a:r>
            <a:endParaRPr lang="en-US" sz="2400" b="1" dirty="0">
              <a:solidFill>
                <a:srgbClr val="FFFFFF"/>
              </a:solidFill>
            </a:endParaRPr>
          </a:p>
        </p:txBody>
      </p:sp>
    </p:spTree>
    <p:extLst>
      <p:ext uri="{BB962C8B-B14F-4D97-AF65-F5344CB8AC3E}">
        <p14:creationId xmlns:p14="http://schemas.microsoft.com/office/powerpoint/2010/main" val="1683887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Neuron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6267317"/>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99852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 xmlns:a16="http://schemas.microsoft.com/office/drawing/2014/main"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 xmlns:a16="http://schemas.microsoft.com/office/drawing/2014/main"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 xmlns:a16="http://schemas.microsoft.com/office/drawing/2014/main" id="{5D3AC882-1484-4B82-95B5-CD05D59A172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3E9EBCC9-9675-4AC1-9E04-EBAD183DFFE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 xmlns:a16="http://schemas.microsoft.com/office/drawing/2014/main" id="{B7E0F856-61AB-4439-96DA-E1D06D9B27B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 xmlns:a16="http://schemas.microsoft.com/office/drawing/2014/main" id="{2C4D4AAE-0006-4F1A-9EB8-25A5C8C373D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2"/>
          <a:stretch>
            <a:fillRect/>
          </a:stretch>
        </p:blipFill>
        <p:spPr>
          <a:xfrm>
            <a:off x="431800" y="233960"/>
            <a:ext cx="5649271" cy="5649271"/>
          </a:xfrm>
          <a:prstGeom prst="rect">
            <a:avLst/>
          </a:prstGeom>
        </p:spPr>
      </p:pic>
      <p:sp>
        <p:nvSpPr>
          <p:cNvPr id="2" name="Title 1"/>
          <p:cNvSpPr>
            <a:spLocks noGrp="1"/>
          </p:cNvSpPr>
          <p:nvPr>
            <p:ph type="title"/>
          </p:nvPr>
        </p:nvSpPr>
        <p:spPr>
          <a:xfrm>
            <a:off x="6730000" y="639097"/>
            <a:ext cx="4813072" cy="3686015"/>
          </a:xfrm>
        </p:spPr>
        <p:txBody>
          <a:bodyPr vert="horz" lIns="91440" tIns="45720" rIns="91440" bIns="45720" rtlCol="0" anchor="b">
            <a:normAutofit/>
          </a:bodyPr>
          <a:lstStyle/>
          <a:p>
            <a:r>
              <a:rPr lang="en-US" sz="8000" dirty="0">
                <a:solidFill>
                  <a:schemeClr val="tx1">
                    <a:lumMod val="85000"/>
                    <a:lumOff val="15000"/>
                  </a:schemeClr>
                </a:solidFill>
              </a:rPr>
              <a:t>Sensory Neuron</a:t>
            </a:r>
          </a:p>
        </p:txBody>
      </p:sp>
    </p:spTree>
    <p:extLst>
      <p:ext uri="{BB962C8B-B14F-4D97-AF65-F5344CB8AC3E}">
        <p14:creationId xmlns:p14="http://schemas.microsoft.com/office/powerpoint/2010/main" val="11462511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1D1D1210-3BD3-4C6E-AD1B-07BFB5ABDD5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 xmlns:a16="http://schemas.microsoft.com/office/drawing/2014/main" id="{E4947F56-9DBB-4FF9-ABF2-5B7B3C7B5FC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 xmlns:a16="http://schemas.microsoft.com/office/drawing/2014/main" id="{B6E21A4B-9996-44C9-AE8B-9B156A6CDFB6}"/>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 xmlns:a16="http://schemas.microsoft.com/office/drawing/2014/main" id="{CAA95A4F-6851-483E-8C86-31AA85F753B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F16C535E-8900-4C12-9B34-681C17AD54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 xmlns:a16="http://schemas.microsoft.com/office/drawing/2014/main" id="{D102C23A-5B68-4151-A35E-69055BD516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8" name="Straight Connector 37">
            <a:extLst>
              <a:ext uri="{FF2B5EF4-FFF2-40B4-BE49-F238E27FC236}">
                <a16:creationId xmlns="" xmlns:a16="http://schemas.microsoft.com/office/drawing/2014/main" id="{8E67B80F-DC96-4AB3-BCAC-07B698F6F68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a:blip r:embed="rId2"/>
          <a:stretch>
            <a:fillRect/>
          </a:stretch>
        </p:blipFill>
        <p:spPr>
          <a:xfrm>
            <a:off x="633999" y="721962"/>
            <a:ext cx="6912217" cy="4890393"/>
          </a:xfrm>
          <a:prstGeom prst="rect">
            <a:avLst/>
          </a:prstGeom>
        </p:spPr>
      </p:pic>
      <p:sp>
        <p:nvSpPr>
          <p:cNvPr id="2" name="Title 1"/>
          <p:cNvSpPr>
            <a:spLocks noGrp="1"/>
          </p:cNvSpPr>
          <p:nvPr>
            <p:ph type="title"/>
          </p:nvPr>
        </p:nvSpPr>
        <p:spPr>
          <a:xfrm>
            <a:off x="8141110" y="639097"/>
            <a:ext cx="3401961" cy="3686015"/>
          </a:xfrm>
        </p:spPr>
        <p:txBody>
          <a:bodyPr vert="horz" lIns="91440" tIns="45720" rIns="91440" bIns="45720" rtlCol="0" anchor="b">
            <a:normAutofit/>
          </a:bodyPr>
          <a:lstStyle/>
          <a:p>
            <a:r>
              <a:rPr lang="en-US" sz="6600">
                <a:solidFill>
                  <a:schemeClr val="tx1">
                    <a:lumMod val="85000"/>
                    <a:lumOff val="15000"/>
                  </a:schemeClr>
                </a:solidFill>
              </a:rPr>
              <a:t>Motor Neuron</a:t>
            </a:r>
          </a:p>
        </p:txBody>
      </p:sp>
    </p:spTree>
    <p:extLst>
      <p:ext uri="{BB962C8B-B14F-4D97-AF65-F5344CB8AC3E}">
        <p14:creationId xmlns:p14="http://schemas.microsoft.com/office/powerpoint/2010/main" val="1530925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 xmlns:a16="http://schemas.microsoft.com/office/drawing/2014/main" id="{87008D65-4C48-4CAB-8600-9F4C427CE6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 xmlns:a16="http://schemas.microsoft.com/office/drawing/2014/main" id="{9D286FC8-DD5D-4402-A2C0-8739BDAFEF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9">
            <a:extLst>
              <a:ext uri="{FF2B5EF4-FFF2-40B4-BE49-F238E27FC236}">
                <a16:creationId xmlns="" xmlns:a16="http://schemas.microsoft.com/office/drawing/2014/main" id="{5CC23917-FA20-4DBD-BA3C-868A3EA84DFF}"/>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p:cNvPicPr>
            <a:picLocks noGrp="1" noChangeAspect="1"/>
          </p:cNvPicPr>
          <p:nvPr>
            <p:ph idx="1"/>
          </p:nvPr>
        </p:nvPicPr>
        <p:blipFill rotWithShape="1">
          <a:blip r:embed="rId2"/>
          <a:srcRect t="4573" b="14799"/>
          <a:stretch/>
        </p:blipFill>
        <p:spPr>
          <a:xfrm>
            <a:off x="-32" y="10"/>
            <a:ext cx="12192031" cy="4915066"/>
          </a:xfrm>
          <a:prstGeom prst="rect">
            <a:avLst/>
          </a:prstGeom>
        </p:spPr>
      </p:pic>
      <p:sp>
        <p:nvSpPr>
          <p:cNvPr id="32" name="Rectangle 31">
            <a:extLst>
              <a:ext uri="{FF2B5EF4-FFF2-40B4-BE49-F238E27FC236}">
                <a16:creationId xmlns="" xmlns:a16="http://schemas.microsoft.com/office/drawing/2014/main" id="{641B99F2-7904-4E8D-871E-2889D858E8D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 xmlns:a16="http://schemas.microsoft.com/office/drawing/2014/main" id="{65B8B851-9639-4B29-9E80-42FDE755EC8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33397" y="5652030"/>
            <a:ext cx="10058400" cy="822960"/>
          </a:xfrm>
        </p:spPr>
        <p:txBody>
          <a:bodyPr vert="horz" lIns="91440" tIns="45720" rIns="91440" bIns="45720" rtlCol="0" anchor="b">
            <a:noAutofit/>
          </a:bodyPr>
          <a:lstStyle/>
          <a:p>
            <a:pPr lvl="2" algn="l" rtl="0">
              <a:lnSpc>
                <a:spcPct val="85000"/>
              </a:lnSpc>
              <a:spcBef>
                <a:spcPct val="0"/>
              </a:spcBef>
            </a:pPr>
            <a:r>
              <a:rPr lang="en-US" sz="6000" dirty="0" smtClean="0">
                <a:solidFill>
                  <a:srgbClr val="FFFFFF"/>
                </a:solidFill>
              </a:rPr>
              <a:t>Interneuron</a:t>
            </a:r>
            <a:endParaRPr lang="en-US" sz="7200" dirty="0">
              <a:solidFill>
                <a:schemeClr val="bg1"/>
              </a:solidFill>
              <a:latin typeface="+mn-lt"/>
            </a:endParaRPr>
          </a:p>
        </p:txBody>
      </p:sp>
    </p:spTree>
    <p:extLst>
      <p:ext uri="{BB962C8B-B14F-4D97-AF65-F5344CB8AC3E}">
        <p14:creationId xmlns:p14="http://schemas.microsoft.com/office/powerpoint/2010/main" val="20953277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Glia </a:t>
            </a:r>
            <a:r>
              <a:rPr lang="mr-IN" dirty="0" smtClean="0"/>
              <a:t>–</a:t>
            </a:r>
            <a:r>
              <a:rPr lang="en-US" dirty="0" smtClean="0"/>
              <a:t> “glue”</a:t>
            </a:r>
            <a:endParaRPr lang="en-US" dirty="0"/>
          </a:p>
        </p:txBody>
      </p:sp>
      <p:sp>
        <p:nvSpPr>
          <p:cNvPr id="3" name="Content Placeholder 2"/>
          <p:cNvSpPr>
            <a:spLocks noGrp="1"/>
          </p:cNvSpPr>
          <p:nvPr>
            <p:ph idx="1"/>
          </p:nvPr>
        </p:nvSpPr>
        <p:spPr/>
        <p:txBody>
          <a:bodyPr>
            <a:normAutofit fontScale="92500" lnSpcReduction="10000"/>
          </a:bodyPr>
          <a:lstStyle/>
          <a:p>
            <a:pPr>
              <a:buFont typeface="Arial" charset="0"/>
              <a:buChar char="•"/>
            </a:pPr>
            <a:r>
              <a:rPr lang="en-US" dirty="0" smtClean="0"/>
              <a:t>Glia don’t specialize in transmitting impulses, they are a special type of supporting cells. Functions include: </a:t>
            </a:r>
          </a:p>
          <a:p>
            <a:pPr lvl="1">
              <a:buFont typeface="Arial" charset="0"/>
              <a:buChar char="•"/>
            </a:pPr>
            <a:r>
              <a:rPr lang="en-US" dirty="0" smtClean="0"/>
              <a:t>to </a:t>
            </a:r>
            <a:r>
              <a:rPr lang="en-US" dirty="0"/>
              <a:t>surround neurons and hold them in </a:t>
            </a:r>
            <a:r>
              <a:rPr lang="en-US" dirty="0" smtClean="0"/>
              <a:t>place</a:t>
            </a:r>
          </a:p>
          <a:p>
            <a:pPr lvl="1">
              <a:buFont typeface="Arial" charset="0"/>
              <a:buChar char="•"/>
            </a:pPr>
            <a:r>
              <a:rPr lang="en-US" dirty="0" smtClean="0"/>
              <a:t>to </a:t>
            </a:r>
            <a:r>
              <a:rPr lang="en-US" dirty="0"/>
              <a:t>supply nutrients and oxygen to </a:t>
            </a:r>
            <a:r>
              <a:rPr lang="en-US" dirty="0" smtClean="0"/>
              <a:t>neurons </a:t>
            </a:r>
          </a:p>
          <a:p>
            <a:pPr lvl="1">
              <a:buFont typeface="Arial" charset="0"/>
              <a:buChar char="•"/>
            </a:pPr>
            <a:r>
              <a:rPr lang="en-US" dirty="0" smtClean="0"/>
              <a:t>To </a:t>
            </a:r>
            <a:r>
              <a:rPr lang="en-US" dirty="0"/>
              <a:t>insulate one neuron from </a:t>
            </a:r>
            <a:r>
              <a:rPr lang="en-US" dirty="0" smtClean="0"/>
              <a:t>another.</a:t>
            </a:r>
          </a:p>
          <a:p>
            <a:pPr>
              <a:buFont typeface="Arial" charset="0"/>
              <a:buChar char="•"/>
            </a:pPr>
            <a:r>
              <a:rPr lang="en-US" sz="3200" dirty="0" smtClean="0"/>
              <a:t>Central Glia: </a:t>
            </a:r>
            <a:r>
              <a:rPr lang="en-US" dirty="0" smtClean="0"/>
              <a:t>vary in shape, include: </a:t>
            </a:r>
          </a:p>
          <a:p>
            <a:pPr lvl="1">
              <a:buFont typeface="Arial" charset="0"/>
              <a:buChar char="•"/>
            </a:pPr>
            <a:r>
              <a:rPr lang="en-US" b="1" dirty="0" smtClean="0"/>
              <a:t>astrocytes </a:t>
            </a:r>
            <a:r>
              <a:rPr lang="en-US" dirty="0" smtClean="0"/>
              <a:t>(attach neurons to small blood vessels), forming the </a:t>
            </a:r>
            <a:r>
              <a:rPr lang="en-US" b="1" dirty="0" smtClean="0"/>
              <a:t>blood-brain barrier. </a:t>
            </a:r>
            <a:r>
              <a:rPr lang="en-US" dirty="0" smtClean="0"/>
              <a:t>(BBB separates blood tissue and nervous tissue)</a:t>
            </a:r>
          </a:p>
          <a:p>
            <a:pPr lvl="1">
              <a:buFont typeface="Arial" charset="0"/>
              <a:buChar char="•"/>
            </a:pPr>
            <a:r>
              <a:rPr lang="en-US" b="1" dirty="0" smtClean="0"/>
              <a:t>Microglia</a:t>
            </a:r>
            <a:r>
              <a:rPr lang="en-US" dirty="0" smtClean="0"/>
              <a:t> remain stationary, but in inflamed or degenerating brain tissue, enlarge and undergo phagocytosis. </a:t>
            </a:r>
          </a:p>
          <a:p>
            <a:pPr lvl="1">
              <a:buFont typeface="Arial" charset="0"/>
              <a:buChar char="•"/>
            </a:pPr>
            <a:r>
              <a:rPr lang="en-US" b="1" dirty="0" smtClean="0"/>
              <a:t>Oligodendrocytes </a:t>
            </a:r>
            <a:r>
              <a:rPr lang="mr-IN" b="1" dirty="0" smtClean="0"/>
              <a:t>–</a:t>
            </a:r>
            <a:r>
              <a:rPr lang="en-US" b="1" dirty="0" smtClean="0"/>
              <a:t> </a:t>
            </a:r>
            <a:r>
              <a:rPr lang="en-US" dirty="0" smtClean="0"/>
              <a:t>produce myelin sheath that envelops nerve fibers </a:t>
            </a:r>
          </a:p>
          <a:p>
            <a:pPr>
              <a:buFont typeface="Arial" charset="0"/>
              <a:buChar char="•"/>
            </a:pPr>
            <a:r>
              <a:rPr lang="en-US" sz="3000" dirty="0"/>
              <a:t>Peripheral Glia </a:t>
            </a:r>
            <a:r>
              <a:rPr lang="mr-IN" sz="3000" dirty="0"/>
              <a:t>–</a:t>
            </a:r>
            <a:r>
              <a:rPr lang="en-US" sz="3000" dirty="0"/>
              <a:t> </a:t>
            </a:r>
            <a:r>
              <a:rPr lang="en-US" b="1" dirty="0"/>
              <a:t>Schwann cells</a:t>
            </a:r>
            <a:r>
              <a:rPr lang="en-US" dirty="0"/>
              <a:t> glial cells that also form myelin sheaths </a:t>
            </a:r>
            <a:r>
              <a:rPr lang="en-US" dirty="0" smtClean="0"/>
              <a:t>but </a:t>
            </a:r>
            <a:r>
              <a:rPr lang="en-US" dirty="0"/>
              <a:t>do so only in the peripheral nervous system. </a:t>
            </a:r>
            <a:endParaRPr lang="en-US" sz="3000" dirty="0"/>
          </a:p>
          <a:p>
            <a:pPr marL="201168" lvl="1" indent="0">
              <a:buNone/>
            </a:pPr>
            <a:endParaRPr lang="en-US" b="1" dirty="0" smtClean="0"/>
          </a:p>
          <a:p>
            <a:pPr>
              <a:buFont typeface="Arial" charset="0"/>
              <a:buChar char="•"/>
            </a:pPr>
            <a:endParaRPr lang="en-US" dirty="0" smtClean="0"/>
          </a:p>
          <a:p>
            <a:pPr>
              <a:buFont typeface="Arial" charset="0"/>
              <a:buChar char="•"/>
            </a:pPr>
            <a:endParaRPr lang="en-US" dirty="0"/>
          </a:p>
        </p:txBody>
      </p:sp>
    </p:spTree>
    <p:extLst>
      <p:ext uri="{BB962C8B-B14F-4D97-AF65-F5344CB8AC3E}">
        <p14:creationId xmlns:p14="http://schemas.microsoft.com/office/powerpoint/2010/main" val="1230141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0.png"/></Relationships>
</file>

<file path=ppt/webextensions/webextension1.xml><?xml version="1.0" encoding="utf-8"?>
<we:webextension xmlns:we="http://schemas.microsoft.com/office/webextensions/webextension/2010/11" id="{C4D69591-85DB-1546-B227-4EF69C56EFA7}">
  <we:reference id="wa104221182" version="3.3.0.0" store="en-US" storeType="OMEX"/>
  <we:alternateReferences>
    <we:reference id="wa104221182" version="3.3.0.0" store="wa104221182" storeType="OMEX"/>
  </we:alternateReferences>
  <we:properties>
    <we:property name="slideId" value="263"/>
    <we:property name="vid" value="&quot;https://www.youtube.com/watch?v=qPix_X-9t7E&quot;"/>
    <we:property name="autoplay" value="0"/>
    <we:property name="starttime" value="0"/>
    <we:property name="endtime" value="0"/>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Retrospect</Template>
  <TotalTime>913</TotalTime>
  <Words>1456</Words>
  <Application>Microsoft Macintosh PowerPoint</Application>
  <PresentationFormat>Widescreen</PresentationFormat>
  <Paragraphs>153</Paragraphs>
  <Slides>36</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Calibri Light</vt:lpstr>
      <vt:lpstr>Mangal</vt:lpstr>
      <vt:lpstr>MS PGothic</vt:lpstr>
      <vt:lpstr>Arial</vt:lpstr>
      <vt:lpstr>Retrospect</vt:lpstr>
      <vt:lpstr>Chapter 9 – Nervous System</vt:lpstr>
      <vt:lpstr>Organization of the Nervous System</vt:lpstr>
      <vt:lpstr>Divisions of the Nervous System</vt:lpstr>
      <vt:lpstr>Neurons</vt:lpstr>
      <vt:lpstr>Types of Neuron</vt:lpstr>
      <vt:lpstr>Sensory Neuron</vt:lpstr>
      <vt:lpstr>Motor Neuron</vt:lpstr>
      <vt:lpstr>Interneuron</vt:lpstr>
      <vt:lpstr>Glia – “glue”</vt:lpstr>
      <vt:lpstr>Central Glia</vt:lpstr>
      <vt:lpstr>Nerves and Tracts</vt:lpstr>
      <vt:lpstr>Nerve Signals</vt:lpstr>
      <vt:lpstr>Knee-Jerk Reflex</vt:lpstr>
      <vt:lpstr>Nerve Signals (start at 7:58)</vt:lpstr>
      <vt:lpstr>Nerve Impulses</vt:lpstr>
      <vt:lpstr>Saltatory Conduction</vt:lpstr>
      <vt:lpstr>PowerPoint Presentation</vt:lpstr>
      <vt:lpstr>The Synapse</vt:lpstr>
      <vt:lpstr>Neurotransmitters </vt:lpstr>
      <vt:lpstr>Divisions of the Nervous System</vt:lpstr>
      <vt:lpstr>Divisions of the Brain (CNS)</vt:lpstr>
      <vt:lpstr>Divisions of the Brain (CNS)</vt:lpstr>
      <vt:lpstr>Find the brainstem and  cerebellum.  </vt:lpstr>
      <vt:lpstr>The Cerebrum</vt:lpstr>
      <vt:lpstr>Function of the Spinal Cord (CNS)</vt:lpstr>
      <vt:lpstr>Nerves of the Peripheral Nervous System (PNS)</vt:lpstr>
      <vt:lpstr>Cranial Nerves</vt:lpstr>
      <vt:lpstr>Autonomic Nervous System (still PNS)</vt:lpstr>
      <vt:lpstr>PowerPoint Presentation</vt:lpstr>
      <vt:lpstr>PowerPoint Presentation</vt:lpstr>
      <vt:lpstr>PowerPoint Presentation</vt:lpstr>
      <vt:lpstr>Preganglionic cells – release ACh  Postganglionic – in Parasympathetic release ACh, in Sympathetic release norepinephrine</vt:lpstr>
      <vt:lpstr>Functions of the Sympathetic and Parasympathetic Division (still PNS)</vt:lpstr>
      <vt:lpstr>Functions of the Sympathetic and Parasympathetic Division (Still PNS)</vt:lpstr>
      <vt:lpstr>Autonomic Neurotransmitters</vt:lpstr>
      <vt:lpstr>Autonomic Nervous System</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9 – Nervous System</dc:title>
  <dc:creator>Microsoft Office User</dc:creator>
  <cp:lastModifiedBy>Microsoft Office User</cp:lastModifiedBy>
  <cp:revision>37</cp:revision>
  <dcterms:created xsi:type="dcterms:W3CDTF">2017-09-25T15:43:45Z</dcterms:created>
  <dcterms:modified xsi:type="dcterms:W3CDTF">2017-11-29T18:46:34Z</dcterms:modified>
</cp:coreProperties>
</file>