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36"/>
  </p:notesMasterIdLst>
  <p:sldIdLst>
    <p:sldId id="256" r:id="rId2"/>
    <p:sldId id="276" r:id="rId3"/>
    <p:sldId id="257" r:id="rId4"/>
    <p:sldId id="258" r:id="rId5"/>
    <p:sldId id="259" r:id="rId6"/>
    <p:sldId id="260" r:id="rId7"/>
    <p:sldId id="277" r:id="rId8"/>
    <p:sldId id="278" r:id="rId9"/>
    <p:sldId id="279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68" r:id="rId18"/>
    <p:sldId id="269" r:id="rId19"/>
    <p:sldId id="270" r:id="rId20"/>
    <p:sldId id="281" r:id="rId21"/>
    <p:sldId id="271" r:id="rId22"/>
    <p:sldId id="282" r:id="rId23"/>
    <p:sldId id="272" r:id="rId24"/>
    <p:sldId id="283" r:id="rId25"/>
    <p:sldId id="273" r:id="rId26"/>
    <p:sldId id="274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9"/>
    <p:restoredTop sz="94044"/>
  </p:normalViewPr>
  <p:slideViewPr>
    <p:cSldViewPr snapToGrid="0" snapToObjects="1">
      <p:cViewPr varScale="1">
        <p:scale>
          <a:sx n="49" d="100"/>
          <a:sy n="49" d="100"/>
        </p:scale>
        <p:origin x="192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15EC3-25A7-7140-B7E0-C110CF9EEAFD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96EC4F-197F-BB42-9C6C-3F253203AC71}">
      <dgm:prSet phldrT="[Text]" custT="1"/>
      <dgm:spPr/>
      <dgm:t>
        <a:bodyPr/>
        <a:lstStyle/>
        <a:p>
          <a:r>
            <a:rPr lang="en-US" sz="3200" dirty="0" smtClean="0">
              <a:latin typeface="+mj-lt"/>
            </a:rPr>
            <a:t>Skeletal Muscle</a:t>
          </a:r>
          <a:endParaRPr lang="en-US" sz="3200" dirty="0">
            <a:latin typeface="+mj-lt"/>
          </a:endParaRPr>
        </a:p>
      </dgm:t>
    </dgm:pt>
    <dgm:pt modelId="{34BDED56-E3E1-E842-971D-6B8E1E51CAC1}" type="parTrans" cxnId="{1AC1337B-F365-F744-89AB-5E70E902DF7E}">
      <dgm:prSet/>
      <dgm:spPr/>
      <dgm:t>
        <a:bodyPr/>
        <a:lstStyle/>
        <a:p>
          <a:endParaRPr lang="en-US"/>
        </a:p>
      </dgm:t>
    </dgm:pt>
    <dgm:pt modelId="{4BCF4199-10E9-CE44-B138-BFADFC77DE0F}" type="sibTrans" cxnId="{1AC1337B-F365-F744-89AB-5E70E902DF7E}">
      <dgm:prSet/>
      <dgm:spPr/>
      <dgm:t>
        <a:bodyPr/>
        <a:lstStyle/>
        <a:p>
          <a:endParaRPr lang="en-US"/>
        </a:p>
      </dgm:t>
    </dgm:pt>
    <dgm:pt modelId="{6937463F-3446-0941-81C0-FDD7B043D6BC}">
      <dgm:prSet phldrT="[Text]" custT="1"/>
      <dgm:spPr/>
      <dgm:t>
        <a:bodyPr/>
        <a:lstStyle/>
        <a:p>
          <a:r>
            <a:rPr lang="en-US" sz="2800" dirty="0" smtClean="0"/>
            <a:t>threadlike, cylindrical</a:t>
          </a:r>
          <a:endParaRPr lang="en-US" sz="2800" dirty="0"/>
        </a:p>
      </dgm:t>
    </dgm:pt>
    <dgm:pt modelId="{DC403833-122F-4943-871E-38657F7FE837}" type="parTrans" cxnId="{2D398CDE-0232-0547-A2E2-B129704F997C}">
      <dgm:prSet/>
      <dgm:spPr/>
      <dgm:t>
        <a:bodyPr/>
        <a:lstStyle/>
        <a:p>
          <a:endParaRPr lang="en-US"/>
        </a:p>
      </dgm:t>
    </dgm:pt>
    <dgm:pt modelId="{FAD269B5-E4DF-F54F-ADAF-491C0F1BC8A3}" type="sibTrans" cxnId="{2D398CDE-0232-0547-A2E2-B129704F997C}">
      <dgm:prSet/>
      <dgm:spPr/>
      <dgm:t>
        <a:bodyPr/>
        <a:lstStyle/>
        <a:p>
          <a:endParaRPr lang="en-US"/>
        </a:p>
      </dgm:t>
    </dgm:pt>
    <dgm:pt modelId="{D4EF0B2D-D267-D24C-A507-ED65EB98C525}">
      <dgm:prSet phldrT="[Text]" custT="1"/>
      <dgm:spPr/>
      <dgm:t>
        <a:bodyPr/>
        <a:lstStyle/>
        <a:p>
          <a:r>
            <a:rPr lang="en-US" sz="2800" dirty="0" smtClean="0"/>
            <a:t>striations and multiple nuclei</a:t>
          </a:r>
          <a:endParaRPr lang="en-US" sz="2800" dirty="0"/>
        </a:p>
      </dgm:t>
    </dgm:pt>
    <dgm:pt modelId="{0F1412A9-BFF5-3548-AA49-EC7A3FE3A1DC}" type="parTrans" cxnId="{DE90F515-A6FE-8648-9CB2-6218EB741DAA}">
      <dgm:prSet/>
      <dgm:spPr/>
      <dgm:t>
        <a:bodyPr/>
        <a:lstStyle/>
        <a:p>
          <a:endParaRPr lang="en-US"/>
        </a:p>
      </dgm:t>
    </dgm:pt>
    <dgm:pt modelId="{F434BC2D-93BE-2C44-B90B-CA2E30975497}" type="sibTrans" cxnId="{DE90F515-A6FE-8648-9CB2-6218EB741DAA}">
      <dgm:prSet/>
      <dgm:spPr/>
      <dgm:t>
        <a:bodyPr/>
        <a:lstStyle/>
        <a:p>
          <a:endParaRPr lang="en-US"/>
        </a:p>
      </dgm:t>
    </dgm:pt>
    <dgm:pt modelId="{D377A0C7-A7F6-2840-B5A5-8FE7CDE27735}">
      <dgm:prSet phldrT="[Text]" custT="1"/>
      <dgm:spPr/>
      <dgm:t>
        <a:bodyPr/>
        <a:lstStyle/>
        <a:p>
          <a:r>
            <a:rPr lang="en-US" sz="3200" dirty="0" smtClean="0">
              <a:latin typeface="+mj-lt"/>
            </a:rPr>
            <a:t>Cardiac Muscle</a:t>
          </a:r>
          <a:endParaRPr lang="en-US" sz="3200" dirty="0">
            <a:latin typeface="+mj-lt"/>
          </a:endParaRPr>
        </a:p>
      </dgm:t>
    </dgm:pt>
    <dgm:pt modelId="{5312DB15-49C0-F84E-A271-9556F0737188}" type="parTrans" cxnId="{89A94168-1F4D-344E-8969-7BD347CC8744}">
      <dgm:prSet/>
      <dgm:spPr/>
      <dgm:t>
        <a:bodyPr/>
        <a:lstStyle/>
        <a:p>
          <a:endParaRPr lang="en-US"/>
        </a:p>
      </dgm:t>
    </dgm:pt>
    <dgm:pt modelId="{477F8A42-5442-5149-A06A-3CF3B58C765D}" type="sibTrans" cxnId="{89A94168-1F4D-344E-8969-7BD347CC8744}">
      <dgm:prSet/>
      <dgm:spPr/>
      <dgm:t>
        <a:bodyPr/>
        <a:lstStyle/>
        <a:p>
          <a:endParaRPr lang="en-US"/>
        </a:p>
      </dgm:t>
    </dgm:pt>
    <dgm:pt modelId="{1041A336-454F-3C45-B184-C0036265011E}">
      <dgm:prSet phldrT="[Text]" custT="1"/>
      <dgm:spPr/>
      <dgm:t>
        <a:bodyPr/>
        <a:lstStyle/>
        <a:p>
          <a:r>
            <a:rPr lang="en-US" sz="2400" dirty="0" smtClean="0"/>
            <a:t>Branchlike, intercalated disks</a:t>
          </a:r>
          <a:endParaRPr lang="en-US" sz="2400" dirty="0"/>
        </a:p>
      </dgm:t>
    </dgm:pt>
    <dgm:pt modelId="{59D90C9A-9186-4147-88D4-8EEEC7B1CD55}" type="parTrans" cxnId="{48461867-CF0B-D14E-B352-7A581B6A5636}">
      <dgm:prSet/>
      <dgm:spPr/>
      <dgm:t>
        <a:bodyPr/>
        <a:lstStyle/>
        <a:p>
          <a:endParaRPr lang="en-US"/>
        </a:p>
      </dgm:t>
    </dgm:pt>
    <dgm:pt modelId="{0732A8EA-3E92-A740-8ECB-B08A85F676B3}" type="sibTrans" cxnId="{48461867-CF0B-D14E-B352-7A581B6A5636}">
      <dgm:prSet/>
      <dgm:spPr/>
      <dgm:t>
        <a:bodyPr/>
        <a:lstStyle/>
        <a:p>
          <a:endParaRPr lang="en-US"/>
        </a:p>
      </dgm:t>
    </dgm:pt>
    <dgm:pt modelId="{F768B98C-108D-1547-BBB2-800E9E05E6F1}">
      <dgm:prSet phldrT="[Text]" custT="1"/>
      <dgm:spPr/>
      <dgm:t>
        <a:bodyPr/>
        <a:lstStyle/>
        <a:p>
          <a:r>
            <a:rPr lang="en-US" sz="2400" dirty="0" smtClean="0"/>
            <a:t>Found in heart, efficient in heart pumping.</a:t>
          </a:r>
          <a:endParaRPr lang="en-US" sz="2400" dirty="0"/>
        </a:p>
      </dgm:t>
    </dgm:pt>
    <dgm:pt modelId="{45297FD7-012F-4F4A-9082-276599E42856}" type="parTrans" cxnId="{8A7C9805-8363-3042-B434-2089051285DE}">
      <dgm:prSet/>
      <dgm:spPr/>
      <dgm:t>
        <a:bodyPr/>
        <a:lstStyle/>
        <a:p>
          <a:endParaRPr lang="en-US"/>
        </a:p>
      </dgm:t>
    </dgm:pt>
    <dgm:pt modelId="{29BAE19D-16C3-F24D-9441-E251456AF1A4}" type="sibTrans" cxnId="{8A7C9805-8363-3042-B434-2089051285DE}">
      <dgm:prSet/>
      <dgm:spPr/>
      <dgm:t>
        <a:bodyPr/>
        <a:lstStyle/>
        <a:p>
          <a:endParaRPr lang="en-US"/>
        </a:p>
      </dgm:t>
    </dgm:pt>
    <dgm:pt modelId="{01296A94-29BA-7C43-AA74-C3291EB92B00}">
      <dgm:prSet phldrT="[Text]" custT="1"/>
      <dgm:spPr/>
      <dgm:t>
        <a:bodyPr/>
        <a:lstStyle/>
        <a:p>
          <a:r>
            <a:rPr lang="en-US" sz="3200" dirty="0" smtClean="0">
              <a:latin typeface="+mj-lt"/>
            </a:rPr>
            <a:t>Smooth Muscle</a:t>
          </a:r>
          <a:endParaRPr lang="en-US" sz="3200" dirty="0">
            <a:latin typeface="+mj-lt"/>
          </a:endParaRPr>
        </a:p>
      </dgm:t>
    </dgm:pt>
    <dgm:pt modelId="{2E6E2E00-D1DF-094F-817C-EF0E873DAE00}" type="parTrans" cxnId="{CA6DD927-49A9-C646-BCE4-F5CB3BB24FC0}">
      <dgm:prSet/>
      <dgm:spPr/>
      <dgm:t>
        <a:bodyPr/>
        <a:lstStyle/>
        <a:p>
          <a:endParaRPr lang="en-US"/>
        </a:p>
      </dgm:t>
    </dgm:pt>
    <dgm:pt modelId="{9F4229A4-81BC-6B47-924D-F1313142DAA0}" type="sibTrans" cxnId="{CA6DD927-49A9-C646-BCE4-F5CB3BB24FC0}">
      <dgm:prSet/>
      <dgm:spPr/>
      <dgm:t>
        <a:bodyPr/>
        <a:lstStyle/>
        <a:p>
          <a:endParaRPr lang="en-US"/>
        </a:p>
      </dgm:t>
    </dgm:pt>
    <dgm:pt modelId="{52C66F52-153A-A241-8806-A1366C9D7857}">
      <dgm:prSet phldrT="[Text]" custT="1"/>
      <dgm:spPr/>
      <dgm:t>
        <a:bodyPr/>
        <a:lstStyle/>
        <a:p>
          <a:r>
            <a:rPr lang="en-US" sz="2000" dirty="0" smtClean="0"/>
            <a:t>Single nucleus, non-striated, smooth appearance</a:t>
          </a:r>
          <a:endParaRPr lang="en-US" sz="2000" dirty="0"/>
        </a:p>
      </dgm:t>
    </dgm:pt>
    <dgm:pt modelId="{A2A876AE-F84D-E548-816B-EFCE45E5E4D2}" type="parTrans" cxnId="{18C04358-78F8-DF4A-843C-93F6D3C8BEA1}">
      <dgm:prSet/>
      <dgm:spPr/>
      <dgm:t>
        <a:bodyPr/>
        <a:lstStyle/>
        <a:p>
          <a:endParaRPr lang="en-US"/>
        </a:p>
      </dgm:t>
    </dgm:pt>
    <dgm:pt modelId="{D3B61C7E-BF3D-5245-986F-526AAC78876B}" type="sibTrans" cxnId="{18C04358-78F8-DF4A-843C-93F6D3C8BEA1}">
      <dgm:prSet/>
      <dgm:spPr/>
      <dgm:t>
        <a:bodyPr/>
        <a:lstStyle/>
        <a:p>
          <a:endParaRPr lang="en-US"/>
        </a:p>
      </dgm:t>
    </dgm:pt>
    <dgm:pt modelId="{1772F165-82BB-3843-B16E-966DC443B19F}">
      <dgm:prSet phldrT="[Text]" custT="1"/>
      <dgm:spPr/>
      <dgm:t>
        <a:bodyPr/>
        <a:lstStyle/>
        <a:p>
          <a:r>
            <a:rPr lang="en-US" sz="2000" dirty="0" smtClean="0"/>
            <a:t>Line internal organs, urethra and intestines. Regulated by brainstem. </a:t>
          </a:r>
          <a:endParaRPr lang="en-US" sz="2000" dirty="0"/>
        </a:p>
      </dgm:t>
    </dgm:pt>
    <dgm:pt modelId="{69A0D3CA-50B4-744F-8E05-E0D6A86C02A2}" type="parTrans" cxnId="{48F26F51-A957-0F48-92E7-97DED6B3F6A9}">
      <dgm:prSet/>
      <dgm:spPr/>
      <dgm:t>
        <a:bodyPr/>
        <a:lstStyle/>
        <a:p>
          <a:endParaRPr lang="en-US"/>
        </a:p>
      </dgm:t>
    </dgm:pt>
    <dgm:pt modelId="{8B1B4D13-37EE-FC4A-BF45-91CE956F4F53}" type="sibTrans" cxnId="{48F26F51-A957-0F48-92E7-97DED6B3F6A9}">
      <dgm:prSet/>
      <dgm:spPr/>
      <dgm:t>
        <a:bodyPr/>
        <a:lstStyle/>
        <a:p>
          <a:endParaRPr lang="en-US"/>
        </a:p>
      </dgm:t>
    </dgm:pt>
    <dgm:pt modelId="{E3C16B6E-9FAC-7D4E-9AF4-E42F07DFB5FD}" type="pres">
      <dgm:prSet presAssocID="{62D15EC3-25A7-7140-B7E0-C110CF9EEA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482DE8-1D0C-B04E-8E28-BEA7E41789CC}" type="pres">
      <dgm:prSet presAssocID="{F696EC4F-197F-BB42-9C6C-3F253203AC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6B5D7-A51A-B04E-9BE8-D06CB0B0B1AC}" type="pres">
      <dgm:prSet presAssocID="{4BCF4199-10E9-CE44-B138-BFADFC77DE0F}" presName="sibTrans" presStyleCnt="0"/>
      <dgm:spPr/>
    </dgm:pt>
    <dgm:pt modelId="{975F86CC-9A57-8149-8C7E-9AD89AFB0B94}" type="pres">
      <dgm:prSet presAssocID="{D377A0C7-A7F6-2840-B5A5-8FE7CDE277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F4CA1-5F39-3E46-94A3-7B2C99C8D26B}" type="pres">
      <dgm:prSet presAssocID="{477F8A42-5442-5149-A06A-3CF3B58C765D}" presName="sibTrans" presStyleCnt="0"/>
      <dgm:spPr/>
    </dgm:pt>
    <dgm:pt modelId="{5CD197D7-990B-8240-8DB3-AB426A4B75EE}" type="pres">
      <dgm:prSet presAssocID="{01296A94-29BA-7C43-AA74-C3291EB92B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EB704-BC7E-A74C-957E-7DDBABAAA8AA}" type="presOf" srcId="{D377A0C7-A7F6-2840-B5A5-8FE7CDE27735}" destId="{975F86CC-9A57-8149-8C7E-9AD89AFB0B94}" srcOrd="0" destOrd="0" presId="urn:microsoft.com/office/officeart/2005/8/layout/hList6"/>
    <dgm:cxn modelId="{57DBEACB-6ED1-4C4A-8971-6F0D272C0785}" type="presOf" srcId="{52C66F52-153A-A241-8806-A1366C9D7857}" destId="{5CD197D7-990B-8240-8DB3-AB426A4B75EE}" srcOrd="0" destOrd="1" presId="urn:microsoft.com/office/officeart/2005/8/layout/hList6"/>
    <dgm:cxn modelId="{C8C63EF8-B3B6-F048-BA8D-76E137D75764}" type="presOf" srcId="{F768B98C-108D-1547-BBB2-800E9E05E6F1}" destId="{975F86CC-9A57-8149-8C7E-9AD89AFB0B94}" srcOrd="0" destOrd="2" presId="urn:microsoft.com/office/officeart/2005/8/layout/hList6"/>
    <dgm:cxn modelId="{63ED235A-A1BC-1542-B58F-93ACE67D1D77}" type="presOf" srcId="{6937463F-3446-0941-81C0-FDD7B043D6BC}" destId="{43482DE8-1D0C-B04E-8E28-BEA7E41789CC}" srcOrd="0" destOrd="1" presId="urn:microsoft.com/office/officeart/2005/8/layout/hList6"/>
    <dgm:cxn modelId="{B2E4050D-C9B8-5B4E-B17C-B5BD3C40565B}" type="presOf" srcId="{01296A94-29BA-7C43-AA74-C3291EB92B00}" destId="{5CD197D7-990B-8240-8DB3-AB426A4B75EE}" srcOrd="0" destOrd="0" presId="urn:microsoft.com/office/officeart/2005/8/layout/hList6"/>
    <dgm:cxn modelId="{DE90F515-A6FE-8648-9CB2-6218EB741DAA}" srcId="{F696EC4F-197F-BB42-9C6C-3F253203AC71}" destId="{D4EF0B2D-D267-D24C-A507-ED65EB98C525}" srcOrd="1" destOrd="0" parTransId="{0F1412A9-BFF5-3548-AA49-EC7A3FE3A1DC}" sibTransId="{F434BC2D-93BE-2C44-B90B-CA2E30975497}"/>
    <dgm:cxn modelId="{11CE2455-0115-6946-B213-ABB19B03D9CF}" type="presOf" srcId="{62D15EC3-25A7-7140-B7E0-C110CF9EEAFD}" destId="{E3C16B6E-9FAC-7D4E-9AF4-E42F07DFB5FD}" srcOrd="0" destOrd="0" presId="urn:microsoft.com/office/officeart/2005/8/layout/hList6"/>
    <dgm:cxn modelId="{18C04358-78F8-DF4A-843C-93F6D3C8BEA1}" srcId="{01296A94-29BA-7C43-AA74-C3291EB92B00}" destId="{52C66F52-153A-A241-8806-A1366C9D7857}" srcOrd="0" destOrd="0" parTransId="{A2A876AE-F84D-E548-816B-EFCE45E5E4D2}" sibTransId="{D3B61C7E-BF3D-5245-986F-526AAC78876B}"/>
    <dgm:cxn modelId="{CA6DD927-49A9-C646-BCE4-F5CB3BB24FC0}" srcId="{62D15EC3-25A7-7140-B7E0-C110CF9EEAFD}" destId="{01296A94-29BA-7C43-AA74-C3291EB92B00}" srcOrd="2" destOrd="0" parTransId="{2E6E2E00-D1DF-094F-817C-EF0E873DAE00}" sibTransId="{9F4229A4-81BC-6B47-924D-F1313142DAA0}"/>
    <dgm:cxn modelId="{540E30D5-90AD-3646-BE79-335901AEAD2B}" type="presOf" srcId="{1772F165-82BB-3843-B16E-966DC443B19F}" destId="{5CD197D7-990B-8240-8DB3-AB426A4B75EE}" srcOrd="0" destOrd="2" presId="urn:microsoft.com/office/officeart/2005/8/layout/hList6"/>
    <dgm:cxn modelId="{48461867-CF0B-D14E-B352-7A581B6A5636}" srcId="{D377A0C7-A7F6-2840-B5A5-8FE7CDE27735}" destId="{1041A336-454F-3C45-B184-C0036265011E}" srcOrd="0" destOrd="0" parTransId="{59D90C9A-9186-4147-88D4-8EEEC7B1CD55}" sibTransId="{0732A8EA-3E92-A740-8ECB-B08A85F676B3}"/>
    <dgm:cxn modelId="{2D398CDE-0232-0547-A2E2-B129704F997C}" srcId="{F696EC4F-197F-BB42-9C6C-3F253203AC71}" destId="{6937463F-3446-0941-81C0-FDD7B043D6BC}" srcOrd="0" destOrd="0" parTransId="{DC403833-122F-4943-871E-38657F7FE837}" sibTransId="{FAD269B5-E4DF-F54F-ADAF-491C0F1BC8A3}"/>
    <dgm:cxn modelId="{4C827E96-7C01-ED49-AB67-84E86AEF3993}" type="presOf" srcId="{F696EC4F-197F-BB42-9C6C-3F253203AC71}" destId="{43482DE8-1D0C-B04E-8E28-BEA7E41789CC}" srcOrd="0" destOrd="0" presId="urn:microsoft.com/office/officeart/2005/8/layout/hList6"/>
    <dgm:cxn modelId="{1AC1337B-F365-F744-89AB-5E70E902DF7E}" srcId="{62D15EC3-25A7-7140-B7E0-C110CF9EEAFD}" destId="{F696EC4F-197F-BB42-9C6C-3F253203AC71}" srcOrd="0" destOrd="0" parTransId="{34BDED56-E3E1-E842-971D-6B8E1E51CAC1}" sibTransId="{4BCF4199-10E9-CE44-B138-BFADFC77DE0F}"/>
    <dgm:cxn modelId="{89A94168-1F4D-344E-8969-7BD347CC8744}" srcId="{62D15EC3-25A7-7140-B7E0-C110CF9EEAFD}" destId="{D377A0C7-A7F6-2840-B5A5-8FE7CDE27735}" srcOrd="1" destOrd="0" parTransId="{5312DB15-49C0-F84E-A271-9556F0737188}" sibTransId="{477F8A42-5442-5149-A06A-3CF3B58C765D}"/>
    <dgm:cxn modelId="{82A59512-BD01-5646-ABAA-81223DFB7084}" type="presOf" srcId="{1041A336-454F-3C45-B184-C0036265011E}" destId="{975F86CC-9A57-8149-8C7E-9AD89AFB0B94}" srcOrd="0" destOrd="1" presId="urn:microsoft.com/office/officeart/2005/8/layout/hList6"/>
    <dgm:cxn modelId="{E5A229B3-8D8C-1D4F-A4B8-729F3C6FB941}" type="presOf" srcId="{D4EF0B2D-D267-D24C-A507-ED65EB98C525}" destId="{43482DE8-1D0C-B04E-8E28-BEA7E41789CC}" srcOrd="0" destOrd="2" presId="urn:microsoft.com/office/officeart/2005/8/layout/hList6"/>
    <dgm:cxn modelId="{48F26F51-A957-0F48-92E7-97DED6B3F6A9}" srcId="{01296A94-29BA-7C43-AA74-C3291EB92B00}" destId="{1772F165-82BB-3843-B16E-966DC443B19F}" srcOrd="1" destOrd="0" parTransId="{69A0D3CA-50B4-744F-8E05-E0D6A86C02A2}" sibTransId="{8B1B4D13-37EE-FC4A-BF45-91CE956F4F53}"/>
    <dgm:cxn modelId="{8A7C9805-8363-3042-B434-2089051285DE}" srcId="{D377A0C7-A7F6-2840-B5A5-8FE7CDE27735}" destId="{F768B98C-108D-1547-BBB2-800E9E05E6F1}" srcOrd="1" destOrd="0" parTransId="{45297FD7-012F-4F4A-9082-276599E42856}" sibTransId="{29BAE19D-16C3-F24D-9441-E251456AF1A4}"/>
    <dgm:cxn modelId="{4EEF734E-661A-EA42-A2CD-E7D2ED1E914A}" type="presParOf" srcId="{E3C16B6E-9FAC-7D4E-9AF4-E42F07DFB5FD}" destId="{43482DE8-1D0C-B04E-8E28-BEA7E41789CC}" srcOrd="0" destOrd="0" presId="urn:microsoft.com/office/officeart/2005/8/layout/hList6"/>
    <dgm:cxn modelId="{07CA0567-1BFC-D840-B4CC-24AD60ABF9AE}" type="presParOf" srcId="{E3C16B6E-9FAC-7D4E-9AF4-E42F07DFB5FD}" destId="{20E6B5D7-A51A-B04E-9BE8-D06CB0B0B1AC}" srcOrd="1" destOrd="0" presId="urn:microsoft.com/office/officeart/2005/8/layout/hList6"/>
    <dgm:cxn modelId="{5B8B8D92-0629-024D-9682-C53037472241}" type="presParOf" srcId="{E3C16B6E-9FAC-7D4E-9AF4-E42F07DFB5FD}" destId="{975F86CC-9A57-8149-8C7E-9AD89AFB0B94}" srcOrd="2" destOrd="0" presId="urn:microsoft.com/office/officeart/2005/8/layout/hList6"/>
    <dgm:cxn modelId="{62AE9F34-D12B-7B43-BB5A-0D229A005559}" type="presParOf" srcId="{E3C16B6E-9FAC-7D4E-9AF4-E42F07DFB5FD}" destId="{CD1F4CA1-5F39-3E46-94A3-7B2C99C8D26B}" srcOrd="3" destOrd="0" presId="urn:microsoft.com/office/officeart/2005/8/layout/hList6"/>
    <dgm:cxn modelId="{0F50F87A-A0AD-E741-8F4A-1E3DD2E438CD}" type="presParOf" srcId="{E3C16B6E-9FAC-7D4E-9AF4-E42F07DFB5FD}" destId="{5CD197D7-990B-8240-8DB3-AB426A4B75E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1AB13-90C8-6B47-9C65-22A488876A3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6CA398-E52C-604F-8778-A27C9C6F4B2E}">
      <dgm:prSet phldrT="[Text]"/>
      <dgm:spPr/>
      <dgm:t>
        <a:bodyPr/>
        <a:lstStyle/>
        <a:p>
          <a:r>
            <a:rPr lang="en-US" dirty="0" smtClean="0"/>
            <a:t>Movement</a:t>
          </a:r>
        </a:p>
      </dgm:t>
    </dgm:pt>
    <dgm:pt modelId="{60B43E0A-33B8-2841-9378-BAE05E2855DC}" type="parTrans" cxnId="{05B54B1C-A121-D84F-A49D-59A4E120B8BF}">
      <dgm:prSet/>
      <dgm:spPr/>
      <dgm:t>
        <a:bodyPr/>
        <a:lstStyle/>
        <a:p>
          <a:endParaRPr lang="en-US"/>
        </a:p>
      </dgm:t>
    </dgm:pt>
    <dgm:pt modelId="{5218DD21-3FB6-0749-BDF3-D0FA24CE3033}" type="sibTrans" cxnId="{05B54B1C-A121-D84F-A49D-59A4E120B8BF}">
      <dgm:prSet/>
      <dgm:spPr/>
      <dgm:t>
        <a:bodyPr/>
        <a:lstStyle/>
        <a:p>
          <a:endParaRPr lang="en-US"/>
        </a:p>
      </dgm:t>
    </dgm:pt>
    <dgm:pt modelId="{BC2F84D0-955A-5042-BD6B-812F6A786358}">
      <dgm:prSet phldrT="[Text]"/>
      <dgm:spPr/>
      <dgm:t>
        <a:bodyPr/>
        <a:lstStyle/>
        <a:p>
          <a:r>
            <a:rPr lang="en-US" dirty="0" smtClean="0"/>
            <a:t>Posture</a:t>
          </a:r>
        </a:p>
      </dgm:t>
    </dgm:pt>
    <dgm:pt modelId="{8A508476-76EF-EB49-BB9B-2B46E805968E}" type="parTrans" cxnId="{0915BE99-D268-3648-9861-2885BC6A03EE}">
      <dgm:prSet/>
      <dgm:spPr/>
      <dgm:t>
        <a:bodyPr/>
        <a:lstStyle/>
        <a:p>
          <a:endParaRPr lang="en-US"/>
        </a:p>
      </dgm:t>
    </dgm:pt>
    <dgm:pt modelId="{E732BA57-EF45-5444-95DD-3FBB587ACCE4}" type="sibTrans" cxnId="{0915BE99-D268-3648-9861-2885BC6A03EE}">
      <dgm:prSet/>
      <dgm:spPr/>
      <dgm:t>
        <a:bodyPr/>
        <a:lstStyle/>
        <a:p>
          <a:endParaRPr lang="en-US"/>
        </a:p>
      </dgm:t>
    </dgm:pt>
    <dgm:pt modelId="{3972EDBB-B545-484C-9DEC-3848D94C89C8}">
      <dgm:prSet phldrT="[Text]"/>
      <dgm:spPr/>
      <dgm:t>
        <a:bodyPr/>
        <a:lstStyle/>
        <a:p>
          <a:r>
            <a:rPr lang="en-US" dirty="0" smtClean="0"/>
            <a:t>Heat Production</a:t>
          </a:r>
        </a:p>
      </dgm:t>
    </dgm:pt>
    <dgm:pt modelId="{C8421FA4-1B32-714A-86A5-6BE947C3AFB4}" type="parTrans" cxnId="{C9771518-3AE3-544E-8F7C-3B430D2494CD}">
      <dgm:prSet/>
      <dgm:spPr/>
      <dgm:t>
        <a:bodyPr/>
        <a:lstStyle/>
        <a:p>
          <a:endParaRPr lang="en-US"/>
        </a:p>
      </dgm:t>
    </dgm:pt>
    <dgm:pt modelId="{AC9987B5-BAEA-D640-A18F-DD96674D6A86}" type="sibTrans" cxnId="{C9771518-3AE3-544E-8F7C-3B430D2494CD}">
      <dgm:prSet/>
      <dgm:spPr/>
      <dgm:t>
        <a:bodyPr/>
        <a:lstStyle/>
        <a:p>
          <a:endParaRPr lang="en-US"/>
        </a:p>
      </dgm:t>
    </dgm:pt>
    <dgm:pt modelId="{9F4A5FB1-8719-4445-BF03-518CDDDA1911}">
      <dgm:prSet phldrT="[Text]"/>
      <dgm:spPr/>
      <dgm:t>
        <a:bodyPr/>
        <a:lstStyle/>
        <a:p>
          <a:r>
            <a:rPr lang="en-US" dirty="0" smtClean="0"/>
            <a:t>Fatigue</a:t>
          </a:r>
          <a:endParaRPr lang="en-US" dirty="0"/>
        </a:p>
      </dgm:t>
    </dgm:pt>
    <dgm:pt modelId="{E070881E-509E-4D49-8916-4F8BDF018387}" type="parTrans" cxnId="{F84DC22D-D47A-B942-BFBD-314BD7DFDEB0}">
      <dgm:prSet/>
      <dgm:spPr/>
      <dgm:t>
        <a:bodyPr/>
        <a:lstStyle/>
        <a:p>
          <a:endParaRPr lang="en-US"/>
        </a:p>
      </dgm:t>
    </dgm:pt>
    <dgm:pt modelId="{CC4817DC-5263-0844-999F-51F3B6A6180C}" type="sibTrans" cxnId="{F84DC22D-D47A-B942-BFBD-314BD7DFDEB0}">
      <dgm:prSet/>
      <dgm:spPr/>
      <dgm:t>
        <a:bodyPr/>
        <a:lstStyle/>
        <a:p>
          <a:endParaRPr lang="en-US"/>
        </a:p>
      </dgm:t>
    </dgm:pt>
    <dgm:pt modelId="{2B56044F-7D89-7E4B-85CB-86D06C858FDD}" type="pres">
      <dgm:prSet presAssocID="{4201AB13-90C8-6B47-9C65-22A488876A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42F6F8-17CF-854E-BCD9-4439025E5D5F}" type="pres">
      <dgm:prSet presAssocID="{B36CA398-E52C-604F-8778-A27C9C6F4B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736BB-11A0-C44D-A1D7-839A7B6B148D}" type="pres">
      <dgm:prSet presAssocID="{5218DD21-3FB6-0749-BDF3-D0FA24CE3033}" presName="sibTrans" presStyleCnt="0"/>
      <dgm:spPr/>
    </dgm:pt>
    <dgm:pt modelId="{4EB5E0C4-1566-4F44-B361-4DD9E551B0F4}" type="pres">
      <dgm:prSet presAssocID="{BC2F84D0-955A-5042-BD6B-812F6A7863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0012E-E08E-354B-A299-52A3C3A62C2A}" type="pres">
      <dgm:prSet presAssocID="{E732BA57-EF45-5444-95DD-3FBB587ACCE4}" presName="sibTrans" presStyleCnt="0"/>
      <dgm:spPr/>
    </dgm:pt>
    <dgm:pt modelId="{5A5622BA-2389-A741-B454-FAAEA53B97A8}" type="pres">
      <dgm:prSet presAssocID="{3972EDBB-B545-484C-9DEC-3848D94C89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12405-E79D-5D40-89CF-DB1C9B138AF5}" type="pres">
      <dgm:prSet presAssocID="{AC9987B5-BAEA-D640-A18F-DD96674D6A86}" presName="sibTrans" presStyleCnt="0"/>
      <dgm:spPr/>
    </dgm:pt>
    <dgm:pt modelId="{B27865A5-FC60-4047-A7CA-9A77E457C0C0}" type="pres">
      <dgm:prSet presAssocID="{9F4A5FB1-8719-4445-BF03-518CDDDA19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5BE99-D268-3648-9861-2885BC6A03EE}" srcId="{4201AB13-90C8-6B47-9C65-22A488876A3F}" destId="{BC2F84D0-955A-5042-BD6B-812F6A786358}" srcOrd="1" destOrd="0" parTransId="{8A508476-76EF-EB49-BB9B-2B46E805968E}" sibTransId="{E732BA57-EF45-5444-95DD-3FBB587ACCE4}"/>
    <dgm:cxn modelId="{F84DC22D-D47A-B942-BFBD-314BD7DFDEB0}" srcId="{4201AB13-90C8-6B47-9C65-22A488876A3F}" destId="{9F4A5FB1-8719-4445-BF03-518CDDDA1911}" srcOrd="3" destOrd="0" parTransId="{E070881E-509E-4D49-8916-4F8BDF018387}" sibTransId="{CC4817DC-5263-0844-999F-51F3B6A6180C}"/>
    <dgm:cxn modelId="{05B54B1C-A121-D84F-A49D-59A4E120B8BF}" srcId="{4201AB13-90C8-6B47-9C65-22A488876A3F}" destId="{B36CA398-E52C-604F-8778-A27C9C6F4B2E}" srcOrd="0" destOrd="0" parTransId="{60B43E0A-33B8-2841-9378-BAE05E2855DC}" sibTransId="{5218DD21-3FB6-0749-BDF3-D0FA24CE3033}"/>
    <dgm:cxn modelId="{C9771518-3AE3-544E-8F7C-3B430D2494CD}" srcId="{4201AB13-90C8-6B47-9C65-22A488876A3F}" destId="{3972EDBB-B545-484C-9DEC-3848D94C89C8}" srcOrd="2" destOrd="0" parTransId="{C8421FA4-1B32-714A-86A5-6BE947C3AFB4}" sibTransId="{AC9987B5-BAEA-D640-A18F-DD96674D6A86}"/>
    <dgm:cxn modelId="{48A6EA5D-F5EB-C34A-A1F9-C1446E6E4E2A}" type="presOf" srcId="{9F4A5FB1-8719-4445-BF03-518CDDDA1911}" destId="{B27865A5-FC60-4047-A7CA-9A77E457C0C0}" srcOrd="0" destOrd="0" presId="urn:microsoft.com/office/officeart/2005/8/layout/default"/>
    <dgm:cxn modelId="{90E545B1-FC1D-9D43-AD4A-6AF2D9556F6B}" type="presOf" srcId="{3972EDBB-B545-484C-9DEC-3848D94C89C8}" destId="{5A5622BA-2389-A741-B454-FAAEA53B97A8}" srcOrd="0" destOrd="0" presId="urn:microsoft.com/office/officeart/2005/8/layout/default"/>
    <dgm:cxn modelId="{1A3D2131-6AB6-754C-BC59-5A55448A9E75}" type="presOf" srcId="{B36CA398-E52C-604F-8778-A27C9C6F4B2E}" destId="{8D42F6F8-17CF-854E-BCD9-4439025E5D5F}" srcOrd="0" destOrd="0" presId="urn:microsoft.com/office/officeart/2005/8/layout/default"/>
    <dgm:cxn modelId="{5011EBCD-7C89-2048-AF81-0103FB6BFD43}" type="presOf" srcId="{BC2F84D0-955A-5042-BD6B-812F6A786358}" destId="{4EB5E0C4-1566-4F44-B361-4DD9E551B0F4}" srcOrd="0" destOrd="0" presId="urn:microsoft.com/office/officeart/2005/8/layout/default"/>
    <dgm:cxn modelId="{76F6B07F-588B-EF4C-9D0C-369261DB6AB1}" type="presOf" srcId="{4201AB13-90C8-6B47-9C65-22A488876A3F}" destId="{2B56044F-7D89-7E4B-85CB-86D06C858FDD}" srcOrd="0" destOrd="0" presId="urn:microsoft.com/office/officeart/2005/8/layout/default"/>
    <dgm:cxn modelId="{B11FCD15-F543-8341-B6ED-7BE34B4C7BDA}" type="presParOf" srcId="{2B56044F-7D89-7E4B-85CB-86D06C858FDD}" destId="{8D42F6F8-17CF-854E-BCD9-4439025E5D5F}" srcOrd="0" destOrd="0" presId="urn:microsoft.com/office/officeart/2005/8/layout/default"/>
    <dgm:cxn modelId="{FFEE1344-A13A-6A4A-B9F7-0557A4D5BF65}" type="presParOf" srcId="{2B56044F-7D89-7E4B-85CB-86D06C858FDD}" destId="{D85736BB-11A0-C44D-A1D7-839A7B6B148D}" srcOrd="1" destOrd="0" presId="urn:microsoft.com/office/officeart/2005/8/layout/default"/>
    <dgm:cxn modelId="{8A842B54-9373-E64C-9097-BDE6FBEDEA18}" type="presParOf" srcId="{2B56044F-7D89-7E4B-85CB-86D06C858FDD}" destId="{4EB5E0C4-1566-4F44-B361-4DD9E551B0F4}" srcOrd="2" destOrd="0" presId="urn:microsoft.com/office/officeart/2005/8/layout/default"/>
    <dgm:cxn modelId="{0709C55E-955B-0844-8F29-A96F1FC8FCEF}" type="presParOf" srcId="{2B56044F-7D89-7E4B-85CB-86D06C858FDD}" destId="{12F0012E-E08E-354B-A299-52A3C3A62C2A}" srcOrd="3" destOrd="0" presId="urn:microsoft.com/office/officeart/2005/8/layout/default"/>
    <dgm:cxn modelId="{2544799B-4EE8-F448-953B-1EF3ABEE1FF2}" type="presParOf" srcId="{2B56044F-7D89-7E4B-85CB-86D06C858FDD}" destId="{5A5622BA-2389-A741-B454-FAAEA53B97A8}" srcOrd="4" destOrd="0" presId="urn:microsoft.com/office/officeart/2005/8/layout/default"/>
    <dgm:cxn modelId="{5D6A08C2-9ABA-9D41-BB3C-A7564BCF271A}" type="presParOf" srcId="{2B56044F-7D89-7E4B-85CB-86D06C858FDD}" destId="{94612405-E79D-5D40-89CF-DB1C9B138AF5}" srcOrd="5" destOrd="0" presId="urn:microsoft.com/office/officeart/2005/8/layout/default"/>
    <dgm:cxn modelId="{2B2D96F0-00B6-A24E-A369-3A5E7C810008}" type="presParOf" srcId="{2B56044F-7D89-7E4B-85CB-86D06C858FDD}" destId="{B27865A5-FC60-4047-A7CA-9A77E457C0C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82DE8-1D0C-B04E-8E28-BEA7E41789CC}">
      <dsp:nvSpPr>
        <dsp:cNvPr id="0" name=""/>
        <dsp:cNvSpPr/>
      </dsp:nvSpPr>
      <dsp:spPr>
        <a:xfrm rot="16200000">
          <a:off x="-413953" y="415180"/>
          <a:ext cx="4022725" cy="3192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Skeletal Muscle</a:t>
          </a:r>
          <a:endParaRPr lang="en-US" sz="32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smtClean="0"/>
            <a:t>threadlike, cylindrical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smtClean="0"/>
            <a:t>striations and multiple nuclei</a:t>
          </a:r>
          <a:endParaRPr lang="en-US" sz="2800" kern="1200" dirty="0"/>
        </a:p>
      </dsp:txBody>
      <dsp:txXfrm rot="5400000">
        <a:off x="1228" y="804544"/>
        <a:ext cx="3192363" cy="2413635"/>
      </dsp:txXfrm>
    </dsp:sp>
    <dsp:sp modelId="{975F86CC-9A57-8149-8C7E-9AD89AFB0B94}">
      <dsp:nvSpPr>
        <dsp:cNvPr id="0" name=""/>
        <dsp:cNvSpPr/>
      </dsp:nvSpPr>
      <dsp:spPr>
        <a:xfrm rot="16200000">
          <a:off x="3017837" y="415180"/>
          <a:ext cx="4022725" cy="3192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Cardiac Muscle</a:t>
          </a:r>
          <a:endParaRPr lang="en-US" sz="320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smtClean="0"/>
            <a:t>Branchlike, intercalated disks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smtClean="0"/>
            <a:t>Found in heart, efficient in heart pumping.</a:t>
          </a:r>
          <a:endParaRPr lang="en-US" sz="2400" kern="1200" dirty="0"/>
        </a:p>
      </dsp:txBody>
      <dsp:txXfrm rot="5400000">
        <a:off x="3433018" y="804544"/>
        <a:ext cx="3192363" cy="2413635"/>
      </dsp:txXfrm>
    </dsp:sp>
    <dsp:sp modelId="{5CD197D7-990B-8240-8DB3-AB426A4B75EE}">
      <dsp:nvSpPr>
        <dsp:cNvPr id="0" name=""/>
        <dsp:cNvSpPr/>
      </dsp:nvSpPr>
      <dsp:spPr>
        <a:xfrm rot="16200000">
          <a:off x="6449628" y="415180"/>
          <a:ext cx="4022725" cy="3192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Smooth Muscle</a:t>
          </a:r>
          <a:endParaRPr lang="en-US" sz="32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Single nucleus, non-striated, smooth appearance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Line internal organs, urethra and intestines. Regulated by brainstem. </a:t>
          </a:r>
          <a:endParaRPr lang="en-US" sz="2000" kern="1200" dirty="0"/>
        </a:p>
      </dsp:txBody>
      <dsp:txXfrm rot="5400000">
        <a:off x="6864809" y="804544"/>
        <a:ext cx="3192363" cy="2413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2F6F8-17CF-854E-BCD9-4439025E5D5F}">
      <dsp:nvSpPr>
        <dsp:cNvPr id="0" name=""/>
        <dsp:cNvSpPr/>
      </dsp:nvSpPr>
      <dsp:spPr>
        <a:xfrm>
          <a:off x="759" y="86174"/>
          <a:ext cx="2962315" cy="177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Movement</a:t>
          </a:r>
        </a:p>
      </dsp:txBody>
      <dsp:txXfrm>
        <a:off x="759" y="86174"/>
        <a:ext cx="2962315" cy="1777389"/>
      </dsp:txXfrm>
    </dsp:sp>
    <dsp:sp modelId="{4EB5E0C4-1566-4F44-B361-4DD9E551B0F4}">
      <dsp:nvSpPr>
        <dsp:cNvPr id="0" name=""/>
        <dsp:cNvSpPr/>
      </dsp:nvSpPr>
      <dsp:spPr>
        <a:xfrm>
          <a:off x="3259306" y="86174"/>
          <a:ext cx="2962315" cy="177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Posture</a:t>
          </a:r>
        </a:p>
      </dsp:txBody>
      <dsp:txXfrm>
        <a:off x="3259306" y="86174"/>
        <a:ext cx="2962315" cy="1777389"/>
      </dsp:txXfrm>
    </dsp:sp>
    <dsp:sp modelId="{5A5622BA-2389-A741-B454-FAAEA53B97A8}">
      <dsp:nvSpPr>
        <dsp:cNvPr id="0" name=""/>
        <dsp:cNvSpPr/>
      </dsp:nvSpPr>
      <dsp:spPr>
        <a:xfrm>
          <a:off x="759" y="2159795"/>
          <a:ext cx="2962315" cy="177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Heat Production</a:t>
          </a:r>
        </a:p>
      </dsp:txBody>
      <dsp:txXfrm>
        <a:off x="759" y="2159795"/>
        <a:ext cx="2962315" cy="1777389"/>
      </dsp:txXfrm>
    </dsp:sp>
    <dsp:sp modelId="{B27865A5-FC60-4047-A7CA-9A77E457C0C0}">
      <dsp:nvSpPr>
        <dsp:cNvPr id="0" name=""/>
        <dsp:cNvSpPr/>
      </dsp:nvSpPr>
      <dsp:spPr>
        <a:xfrm>
          <a:off x="3259306" y="2159795"/>
          <a:ext cx="2962315" cy="1777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Fatigue</a:t>
          </a:r>
          <a:endParaRPr lang="en-US" sz="4600" kern="1200" dirty="0"/>
        </a:p>
      </dsp:txBody>
      <dsp:txXfrm>
        <a:off x="3259306" y="2159795"/>
        <a:ext cx="2962315" cy="1777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ECC7-2DE1-5941-868E-154828AFD18E}" type="datetimeFigureOut">
              <a:rPr lang="en-US" smtClean="0"/>
              <a:t>11/21/17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3A126-6529-8A49-845D-31F214FF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Smooth muscle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3A126-6529-8A49-845D-31F214FFBC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9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Cardiac muscle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3A126-6529-8A49-845D-31F214FFBC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3A126-6529-8A49-845D-31F214FFBC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Ca+</a:t>
            </a:r>
            <a:r>
              <a:rPr lang="en-US" baseline="0" dirty="0" smtClean="0"/>
              <a:t> travels from smooth endoplasmic reticulum into the cytoplasm.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3A126-6529-8A49-845D-31F214FFBC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 smtClean="0">
                <a:ea typeface="MS PGothic" charset="-128"/>
              </a:rPr>
              <a:t>Although individual muscle fibers always respond “all or none” to a threshold stimulus, the muscle as a whole does not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Different motor units responding to different threshold stimuli permit a muscle as a whole to execute contractions of graded force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3A126-6529-8A49-845D-31F214FFBC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 smtClean="0">
                <a:ea typeface="MS PGothic" charset="-128"/>
              </a:rPr>
              <a:t>Concentric contraction: The muscle shortens at the insertion end of the muscle to move toward the point of origin </a:t>
            </a:r>
          </a:p>
          <a:p>
            <a:pPr lvl="1"/>
            <a:r>
              <a:rPr lang="en-US" altLang="en-US" dirty="0" smtClean="0">
                <a:ea typeface="MS PGothic" charset="-128"/>
              </a:rPr>
              <a:t>Eccentric contraction: The muscle lengthens under tension, thus moving the insertion away from the origin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3A126-6529-8A49-845D-31F214FFBC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2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8: Muscular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A&amp;P130 North-West College</a:t>
            </a:r>
          </a:p>
          <a:p>
            <a:r>
              <a:rPr lang="en-US" dirty="0" smtClean="0"/>
              <a:t>Ms. Escoto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5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of Muscle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3200" b="1" dirty="0" smtClean="0"/>
              <a:t>Sliding filament model: </a:t>
            </a:r>
            <a:r>
              <a:rPr lang="en-US" sz="3200" dirty="0" smtClean="0"/>
              <a:t>thick and thin myofilaments in a muscle fiber first attach to one another by forming cross-bridges that then act as levers to pull the myofilaments past each other. 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Calcium must be present!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This process requires energy in the form of ATP. 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Requires Oxygen that is contained in muscle myoglobin (similar to RBC hemoglobin)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2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E86FFCC-008D-4D2F-A025-C233198F95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4479941-8233-4F6A-9167-18451A3D2F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9CAB96C-565A-416C-9C22-552A738EFD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r="10884"/>
          <a:stretch/>
        </p:blipFill>
        <p:spPr>
          <a:xfrm>
            <a:off x="4742017" y="640080"/>
            <a:ext cx="6798082" cy="5577840"/>
          </a:xfrm>
          <a:prstGeom prst="rect">
            <a:avLst/>
          </a:prstGeom>
        </p:spPr>
      </p:pic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77622" y="1606050"/>
            <a:ext cx="3084844" cy="3335519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FFFF"/>
                </a:solidFill>
              </a:rPr>
              <a:t>Nerve Impulse travels to a muscle fiber through a motor neuron. 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6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AE3770-609E-4289-8B0A-45119D4347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A8B6BCE-776F-41C6-B8BE-87214BA6A95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BA5AC9C-E659-489D-8683-D019CE12A7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18096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D22785-3875-4BC9-9DB1-E9CBB5818C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1519FF7-2605-43FB-9A2A-4747361D6C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smtClean="0">
                <a:solidFill>
                  <a:srgbClr val="FFFFFF"/>
                </a:solidFill>
              </a:rPr>
              <a:t>Impulse triggers the release of Ca+ ions.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0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1356A2EC-03A6-4D34-98C0-E07DE18594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3F806E-C6E5-4496-86DF-BF50F97A01F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13075F7-E0DE-4464-8452-04644BDC4C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CEBF212-BEAC-42E5-B3B1-9403F6E9BB8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04041"/>
            <a:ext cx="4020297" cy="2030249"/>
          </a:xfrm>
          <a:prstGeom prst="rect">
            <a:avLst/>
          </a:prstGeom>
        </p:spPr>
      </p:pic>
      <p:pic>
        <p:nvPicPr>
          <p:cNvPr id="2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6" y="3218101"/>
            <a:ext cx="3868962" cy="247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en-US" dirty="0" smtClean="0"/>
              <a:t>Ca+ bind to thin filaments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This permits actin to bind with myosin! (LOVE)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Myosin heads form cross-bridges with actin, pulling thin filaments to the middle of the sarcomere.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641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35BE9E-CF4A-4CA3-AD55-408B33AF4C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FCB907-FEEC-4FCC-9763-908A105A91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722B2B8-34B1-4241-8E4B-6FA962F8105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3592C595-0CEF-4AD9-A9FE-CB707783E0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52AFD0B-C7DF-4F4F-B112-E4C35D6276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567DE07-4DF9-422F-8A25-C34E19BDE4D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164949"/>
            <a:ext cx="5131653" cy="255299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E293F97-33B0-4E9D-B894-D59FE42653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1155505"/>
            <a:ext cx="5118182" cy="25718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dirty="0" smtClean="0">
                <a:solidFill>
                  <a:srgbClr val="FFFFFF"/>
                </a:solidFill>
              </a:rPr>
              <a:t>Sarcomere shortening = CONTRACTION!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3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 Skeletal Muscle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7579079"/>
              </p:ext>
            </p:extLst>
          </p:nvPr>
        </p:nvGraphicFramePr>
        <p:xfrm>
          <a:off x="2854712" y="1845735"/>
          <a:ext cx="622238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49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Skeletal Muscle - </a:t>
            </a:r>
            <a:r>
              <a:rPr lang="en-US" b="1" dirty="0" smtClean="0"/>
              <a:t>Movement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altLang="en-US" sz="3200" dirty="0">
                <a:ea typeface="MS PGothic" charset="-128"/>
              </a:rPr>
              <a:t>Muscles produce movement by pulling on bones </a:t>
            </a:r>
            <a:br>
              <a:rPr lang="en-US" altLang="en-US" sz="3200" dirty="0">
                <a:ea typeface="MS PGothic" charset="-128"/>
              </a:rPr>
            </a:br>
            <a:r>
              <a:rPr lang="en-US" altLang="en-US" sz="3200" dirty="0">
                <a:ea typeface="MS PGothic" charset="-128"/>
              </a:rPr>
              <a:t>as a muscle contracts</a:t>
            </a:r>
          </a:p>
          <a:p>
            <a:pPr lvl="2"/>
            <a:r>
              <a:rPr lang="en-US" altLang="en-US" sz="2400" dirty="0">
                <a:ea typeface="MS PGothic" charset="-128"/>
              </a:rPr>
              <a:t>The </a:t>
            </a:r>
            <a:r>
              <a:rPr lang="en-US" altLang="en-US" sz="2400" b="1" dirty="0">
                <a:ea typeface="MS PGothic" charset="-128"/>
              </a:rPr>
              <a:t>insertion</a:t>
            </a:r>
            <a:r>
              <a:rPr lang="en-US" altLang="en-US" sz="2400" dirty="0">
                <a:ea typeface="MS PGothic" charset="-128"/>
              </a:rPr>
              <a:t> bone is pulled closer to the </a:t>
            </a:r>
            <a:r>
              <a:rPr lang="en-US" altLang="en-US" sz="2400" b="1" dirty="0">
                <a:ea typeface="MS PGothic" charset="-128"/>
              </a:rPr>
              <a:t>origin</a:t>
            </a:r>
            <a:r>
              <a:rPr lang="en-US" altLang="en-US" sz="2400" dirty="0">
                <a:ea typeface="MS PGothic" charset="-128"/>
              </a:rPr>
              <a:t> bone</a:t>
            </a:r>
          </a:p>
          <a:p>
            <a:pPr lvl="2"/>
            <a:r>
              <a:rPr lang="en-US" altLang="en-US" sz="2400" dirty="0">
                <a:ea typeface="MS PGothic" charset="-128"/>
              </a:rPr>
              <a:t>Movement occurs at the joint between the origin </a:t>
            </a:r>
            <a:br>
              <a:rPr lang="en-US" altLang="en-US" sz="2400" dirty="0">
                <a:ea typeface="MS PGothic" charset="-128"/>
              </a:rPr>
            </a:br>
            <a:r>
              <a:rPr lang="en-US" altLang="en-US" sz="2400" dirty="0">
                <a:ea typeface="MS PGothic" charset="-128"/>
              </a:rPr>
              <a:t>and the insertion</a:t>
            </a:r>
          </a:p>
          <a:p>
            <a:pPr lvl="1"/>
            <a:r>
              <a:rPr lang="en-US" altLang="en-US" sz="3200" dirty="0">
                <a:ea typeface="MS PGothic" charset="-128"/>
              </a:rPr>
              <a:t>Groups of muscles usually contract to produce a single movement</a:t>
            </a:r>
          </a:p>
          <a:p>
            <a:pPr lvl="2"/>
            <a:r>
              <a:rPr lang="en-US" altLang="en-US" sz="2400" b="1" dirty="0">
                <a:ea typeface="MS PGothic" charset="-128"/>
              </a:rPr>
              <a:t>Prime mover</a:t>
            </a:r>
            <a:r>
              <a:rPr lang="en-US" altLang="en-US" sz="2400" dirty="0">
                <a:ea typeface="MS PGothic" charset="-128"/>
              </a:rPr>
              <a:t>: Mainly responsible for producing a given movement</a:t>
            </a:r>
          </a:p>
          <a:p>
            <a:pPr lvl="2"/>
            <a:r>
              <a:rPr lang="en-US" altLang="en-US" sz="2400" b="1" dirty="0">
                <a:ea typeface="MS PGothic" charset="-128"/>
              </a:rPr>
              <a:t>Synergist muscles: </a:t>
            </a:r>
            <a:r>
              <a:rPr lang="en-US" altLang="en-US" sz="2400" dirty="0">
                <a:ea typeface="MS PGothic" charset="-128"/>
              </a:rPr>
              <a:t>Help the prime mover produce a given movement</a:t>
            </a:r>
          </a:p>
          <a:p>
            <a:pPr lvl="2"/>
            <a:r>
              <a:rPr lang="en-US" altLang="en-US" sz="2400" b="1" dirty="0">
                <a:ea typeface="MS PGothic" charset="-128"/>
              </a:rPr>
              <a:t>Antagonist muscles: </a:t>
            </a:r>
            <a:r>
              <a:rPr lang="en-US" altLang="en-US" sz="2400" dirty="0">
                <a:ea typeface="MS PGothic" charset="-128"/>
              </a:rPr>
              <a:t>Oppose the action of a prime mover in a given movement </a:t>
            </a:r>
          </a:p>
        </p:txBody>
      </p:sp>
    </p:spTree>
    <p:extLst>
      <p:ext uri="{BB962C8B-B14F-4D97-AF65-F5344CB8AC3E}">
        <p14:creationId xmlns:p14="http://schemas.microsoft.com/office/powerpoint/2010/main" val="73833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We are able to maintain our body position because of a continuous, low-strength muscle contraction called </a:t>
            </a:r>
            <a:r>
              <a:rPr lang="en-US" sz="2800" b="1" dirty="0" smtClean="0"/>
              <a:t> muscle tone or tonic contraction. 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Great posture is positions that balance the distribution of weight and therefore put the least strain on muscles, tendons, ligaments, and bones. 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Our head and trunk muscles constantly counteract the force of gravity to hold our head and trunk up.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426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Healthy survival depends on our ability to maintain a constant body temperature.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The contraction of muscle fibers produces most of the heat required to maintain body temperature. 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ATP released during the sliding filament model is used to shorten muscle fibers but also is lost as heat, maintaining our body temp at a constant level. 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If muscle fibers are overstimulated without periods of rest, this results in fatigue.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The muscle loses its ability to </a:t>
            </a:r>
            <a:r>
              <a:rPr lang="en-US" sz="2400" dirty="0" smtClean="0"/>
              <a:t>contract</a:t>
            </a:r>
          </a:p>
          <a:p>
            <a:pPr>
              <a:buFont typeface="Arial" charset="0"/>
              <a:buChar char="•"/>
            </a:pPr>
            <a:r>
              <a:rPr lang="en-US" sz="2600" b="1" dirty="0" smtClean="0"/>
              <a:t>Oxygen debt: </a:t>
            </a:r>
            <a:r>
              <a:rPr lang="en-US" sz="2600" dirty="0" smtClean="0"/>
              <a:t>used to describe the metabolic effort required to burn excess lactic acid that may accumulate during prolonged periods of exercise.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Labored breathing after strenuous exercise is required to “pay the debt”.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This increased metabolism helps restore energy and oxygen reserves to pre-exercise levels. </a:t>
            </a: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800" dirty="0" smtClean="0"/>
              <a:t>Formation of more ATP when ATP is depleted results in a rapid consumption of oxygen and nutrients.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804" y="4510557"/>
            <a:ext cx="2589196" cy="17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4000" dirty="0">
                <a:ea typeface="MS PGothic" charset="-128"/>
              </a:rPr>
              <a:t>Muscular tissue enables the body and its parts to move</a:t>
            </a:r>
          </a:p>
          <a:p>
            <a:pPr lvl="1"/>
            <a:r>
              <a:rPr lang="en-US" altLang="en-US" sz="3600" dirty="0">
                <a:ea typeface="MS PGothic" charset="-128"/>
              </a:rPr>
              <a:t>Three types of muscle tissue exist in body </a:t>
            </a:r>
            <a:br>
              <a:rPr lang="en-US" altLang="en-US" sz="3600" dirty="0">
                <a:ea typeface="MS PGothic" charset="-128"/>
              </a:rPr>
            </a:br>
            <a:r>
              <a:rPr lang="en-US" altLang="en-US" sz="3600" dirty="0" smtClean="0">
                <a:ea typeface="MS PGothic" charset="-128"/>
              </a:rPr>
              <a:t>Movement </a:t>
            </a:r>
            <a:r>
              <a:rPr lang="en-US" altLang="en-US" sz="3600" dirty="0">
                <a:ea typeface="MS PGothic" charset="-128"/>
              </a:rPr>
              <a:t>caused by muscle cells (called </a:t>
            </a:r>
            <a:r>
              <a:rPr lang="en-US" altLang="en-US" sz="3600" b="1" i="1" dirty="0">
                <a:ea typeface="MS PGothic" charset="-128"/>
              </a:rPr>
              <a:t>fibers</a:t>
            </a:r>
            <a:r>
              <a:rPr lang="en-US" altLang="en-US" sz="3600" dirty="0">
                <a:ea typeface="MS PGothic" charset="-128"/>
              </a:rPr>
              <a:t>)</a:t>
            </a:r>
          </a:p>
          <a:p>
            <a:pPr lvl="2"/>
            <a:r>
              <a:rPr lang="en-US" altLang="en-US" sz="2800" dirty="0">
                <a:ea typeface="MS PGothic" charset="-128"/>
              </a:rPr>
              <a:t>Shortening or contracting</a:t>
            </a:r>
          </a:p>
          <a:p>
            <a:pPr lvl="1"/>
            <a:r>
              <a:rPr lang="en-US" altLang="en-US" sz="3600" dirty="0">
                <a:ea typeface="MS PGothic" charset="-128"/>
              </a:rPr>
              <a:t>Muscle movement occurs when</a:t>
            </a:r>
            <a:r>
              <a:rPr lang="en-US" altLang="en-US" sz="3600" i="1" dirty="0">
                <a:ea typeface="MS PGothic" charset="-128"/>
              </a:rPr>
              <a:t> chemical energy (obtained from food) is converted into mechanical energy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Other Body Systems in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Muscle functioning depends on the functioning of many other parts of the body</a:t>
            </a:r>
          </a:p>
          <a:p>
            <a:pPr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Most muscles cause movements by pulling </a:t>
            </a:r>
            <a:br>
              <a:rPr lang="en-US" altLang="en-US" sz="2800" dirty="0">
                <a:ea typeface="MS PGothic" charset="-128"/>
              </a:rPr>
            </a:br>
            <a:r>
              <a:rPr lang="en-US" altLang="en-US" sz="2800" dirty="0">
                <a:ea typeface="MS PGothic" charset="-128"/>
              </a:rPr>
              <a:t>on bones across moveable joints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Respiratory, circulatory, nervous, muscular, </a:t>
            </a:r>
            <a:br>
              <a:rPr lang="en-US" altLang="en-US" sz="2800" dirty="0">
                <a:ea typeface="MS PGothic" charset="-128"/>
              </a:rPr>
            </a:br>
            <a:r>
              <a:rPr lang="en-US" altLang="en-US" sz="2800" dirty="0">
                <a:ea typeface="MS PGothic" charset="-128"/>
              </a:rPr>
              <a:t>and skeletal systems play essential roles </a:t>
            </a:r>
            <a:br>
              <a:rPr lang="en-US" altLang="en-US" sz="2800" dirty="0">
                <a:ea typeface="MS PGothic" charset="-128"/>
              </a:rPr>
            </a:br>
            <a:r>
              <a:rPr lang="en-US" altLang="en-US" sz="2800" dirty="0">
                <a:ea typeface="MS PGothic" charset="-128"/>
              </a:rPr>
              <a:t>in producing normal movements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>
                <a:ea typeface="MS PGothic" charset="-128"/>
              </a:rPr>
              <a:t>Multiple sclerosis, brain hemorrhage, and spinal cord injury are examples of how pathological conditions in other body organ systems can dramatically affect movement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460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AF20F98-AC27-43AE-A110-CE13B06B1C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C:\Users\Owner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/>
          <a:stretch/>
        </p:blipFill>
        <p:spPr bwMode="auto">
          <a:xfrm>
            <a:off x="7611902" y="3461004"/>
            <a:ext cx="4580097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F11E08-0414-425F-A925-9FFFDF2C56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96D989-1F31-40B4-8E2C-CB3DA70752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6" descr="C:\Users\Jori\Desktop\Untitle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/>
          <a:stretch/>
        </p:blipFill>
        <p:spPr bwMode="auto">
          <a:xfrm>
            <a:off x="7611902" y="10"/>
            <a:ext cx="4578557" cy="3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1BA28D-11B8-4811-81D9-D780F7FD20C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Motor Unit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Muscle fibers are stimulated by a nerve fiber called a </a:t>
            </a:r>
            <a:r>
              <a:rPr lang="en-US" b="1" dirty="0">
                <a:solidFill>
                  <a:srgbClr val="FFFFFF"/>
                </a:solidFill>
              </a:rPr>
              <a:t>motor neuron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point of contact between the nerve ending and the muscle fiber is called a </a:t>
            </a:r>
            <a:r>
              <a:rPr lang="en-US" b="1" dirty="0">
                <a:solidFill>
                  <a:srgbClr val="FFFFFF"/>
                </a:solidFill>
              </a:rPr>
              <a:t>neuromuscular junction </a:t>
            </a:r>
          </a:p>
          <a:p>
            <a:pPr lvl="1">
              <a:buFont typeface="Arial" charset="0"/>
              <a:buChar char="•"/>
            </a:pPr>
            <a:r>
              <a:rPr lang="en-US" sz="2000" i="1" dirty="0" smtClean="0">
                <a:solidFill>
                  <a:srgbClr val="FFFFFF"/>
                </a:solidFill>
              </a:rPr>
              <a:t>Neurotransmitters </a:t>
            </a:r>
            <a:r>
              <a:rPr lang="en-US" sz="2000" dirty="0" smtClean="0">
                <a:solidFill>
                  <a:srgbClr val="FFFFFF"/>
                </a:solidFill>
              </a:rPr>
              <a:t>are </a:t>
            </a:r>
            <a:r>
              <a:rPr lang="en-US" sz="2000" dirty="0">
                <a:solidFill>
                  <a:srgbClr val="FFFFFF"/>
                </a:solidFill>
              </a:rPr>
              <a:t>released by the motor neuron in response to a nervous impulse.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type of neurotransmitter operating in each NMF is called </a:t>
            </a:r>
            <a:r>
              <a:rPr lang="en-US" b="1" dirty="0">
                <a:solidFill>
                  <a:srgbClr val="FFFFFF"/>
                </a:solidFill>
              </a:rPr>
              <a:t>acetylcholine (Ach).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The released ACH moves across the NMJ and triggers events within the muscle fiber that result in contraction or shortening of the muscle fiber. 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 single motor neuron, with the muscle fibers it innervates is called a </a:t>
            </a:r>
            <a:r>
              <a:rPr lang="en-US" sz="2000" b="1" dirty="0">
                <a:solidFill>
                  <a:srgbClr val="FFFFFF"/>
                </a:solidFill>
              </a:rPr>
              <a:t>motor unit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89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en-US" sz="3200" dirty="0">
                <a:ea typeface="MS PGothic" charset="-128"/>
              </a:rPr>
              <a:t>A muscle will contract only if an applied stimulus reaches a certain level of intensity</a:t>
            </a:r>
          </a:p>
          <a:p>
            <a:pPr lvl="1">
              <a:buFont typeface="Arial" charset="0"/>
              <a:buChar char="•"/>
            </a:pPr>
            <a:r>
              <a:rPr lang="en-US" altLang="en-US" sz="2800" b="1" dirty="0">
                <a:ea typeface="MS PGothic" charset="-128"/>
              </a:rPr>
              <a:t>Threshold stimulus: </a:t>
            </a:r>
            <a:r>
              <a:rPr lang="en-US" altLang="en-US" sz="2800" dirty="0">
                <a:ea typeface="MS PGothic" charset="-128"/>
              </a:rPr>
              <a:t>Minimal level of stimulation required to cause a muscle fiber to contract</a:t>
            </a:r>
          </a:p>
          <a:p>
            <a:pPr>
              <a:buFont typeface="Arial" charset="0"/>
              <a:buChar char="•"/>
            </a:pPr>
            <a:r>
              <a:rPr lang="en-US" altLang="en-US" sz="3200" dirty="0">
                <a:ea typeface="MS PGothic" charset="-128"/>
              </a:rPr>
              <a:t>Once stimulated by a threshold stimulus, a muscle fiber will contract completely, a response called </a:t>
            </a:r>
            <a:r>
              <a:rPr lang="en-US" altLang="en-US" sz="3200" b="1" dirty="0">
                <a:ea typeface="MS PGothic" charset="-128"/>
              </a:rPr>
              <a:t>“all or none</a:t>
            </a:r>
            <a:r>
              <a:rPr lang="en-US" altLang="en-US" sz="3200" b="1" dirty="0" smtClean="0">
                <a:ea typeface="MS PGothic" charset="-128"/>
              </a:rPr>
              <a:t>”</a:t>
            </a:r>
          </a:p>
          <a:p>
            <a:pPr lvl="1">
              <a:buFont typeface="Arial" charset="0"/>
              <a:buChar char="•"/>
            </a:pPr>
            <a:r>
              <a:rPr lang="en-US" altLang="en-US" sz="2800" dirty="0">
                <a:latin typeface="Arial" charset="0"/>
                <a:ea typeface="MS PGothic" charset="-128"/>
                <a:cs typeface="Arial" charset="0"/>
              </a:rPr>
              <a:t>When a muscle fiber is subjected to a threshold stimulus, </a:t>
            </a:r>
            <a:r>
              <a:rPr lang="en-US" altLang="en-US" sz="2800" dirty="0" smtClean="0">
                <a:latin typeface="Arial" charset="0"/>
                <a:ea typeface="MS PGothic" charset="-128"/>
                <a:cs typeface="Arial" charset="0"/>
              </a:rPr>
              <a:t>the muscle fiber contracts completely. NOT THE WHOLE MUSCLE.</a:t>
            </a:r>
          </a:p>
          <a:p>
            <a:pPr lvl="5">
              <a:buFont typeface="Arial" charset="0"/>
              <a:buChar char="•"/>
            </a:pPr>
            <a:r>
              <a:rPr lang="en-US" altLang="en-US" sz="2400" b="1" dirty="0" smtClean="0">
                <a:latin typeface="Arial" charset="0"/>
                <a:ea typeface="MS PGothic" charset="-128"/>
                <a:cs typeface="Arial" charset="0"/>
              </a:rPr>
              <a:t>Different muscle fibers in a muscle are controlled by different motor units. </a:t>
            </a:r>
            <a:endParaRPr lang="en-US" altLang="en-US" sz="2400" b="1" dirty="0">
              <a:ea typeface="MS PGothic" charset="-128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842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Skeletal Muscle Contraction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8" y="1845735"/>
            <a:ext cx="4937760" cy="4023358"/>
          </a:xfrm>
        </p:spPr>
        <p:txBody>
          <a:bodyPr/>
          <a:lstStyle/>
          <a:p>
            <a:r>
              <a:rPr lang="en-US" sz="4000" dirty="0" smtClean="0"/>
              <a:t>Twitch and Tetanic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Twitch </a:t>
            </a:r>
            <a:r>
              <a:rPr lang="en-US" sz="2400" dirty="0" smtClean="0"/>
              <a:t>is a quick, jerky response to a stimulus. Think weightlifting! Fast movements. </a:t>
            </a:r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Tetanic </a:t>
            </a:r>
            <a:r>
              <a:rPr lang="en-US" sz="2400" dirty="0" smtClean="0"/>
              <a:t>contraction is more sustained and steady response than twitch. 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Isotonic and Isometric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/>
              <a:t>Isotonic</a:t>
            </a:r>
            <a:r>
              <a:rPr lang="en-US" sz="2800" dirty="0" smtClean="0"/>
              <a:t> contraction produces movement at a joint, muscle changes length and insertion end moves towards origin. </a:t>
            </a:r>
          </a:p>
          <a:p>
            <a:pPr lvl="1">
              <a:buFont typeface="Arial" charset="0"/>
              <a:buChar char="•"/>
            </a:pPr>
            <a:r>
              <a:rPr lang="en-US" sz="2600" b="1" dirty="0" smtClean="0"/>
              <a:t>Eccentric and concentric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/>
              <a:t>Isometric </a:t>
            </a:r>
            <a:r>
              <a:rPr lang="en-US" sz="2800" dirty="0" smtClean="0"/>
              <a:t> contraction that does not produce movement.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7990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C9D135-2BF4-4694-8732-88EEE18AA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778FCE6-4D20-4A9A-90B4-C948024EBE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BCBF307-3BC6-4D33-BC45-E7DADD14F2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726F6A51-7FE7-43E0-8DBC-BF9183B448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DA12386-EB86-46DF-87E6-FEAA2BF7AC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38025C-1C0C-4175-B75E-026588CEA9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0F81B87-DAAC-4E8E-8E96-DA97DB823D9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:\Users\Owner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269" y="640081"/>
            <a:ext cx="4503460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Isotonic and Isometric</a:t>
            </a:r>
          </a:p>
        </p:txBody>
      </p:sp>
    </p:spTree>
    <p:extLst>
      <p:ext uri="{BB962C8B-B14F-4D97-AF65-F5344CB8AC3E}">
        <p14:creationId xmlns:p14="http://schemas.microsoft.com/office/powerpoint/2010/main" val="54526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F8F0ED-1919-4700-BC4E-DA71297837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A924AF-6FB9-45D1-88E6-4DD5ECC663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BE8B7C3-F34F-4AF7-B941-6C980F4BDFF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DCE9609E-1136-4247-89EF-3DF825E01D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3A18E7B-DD0A-42E2-8A03-3C7D9BDA37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FFFB137-D6B1-4291-B96F-DF659A9770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AD770704-F9E2-49A2-AF1A-99BB33CC402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338F914-B48F-4FED-BF31-37433AD2D0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4EC3764-3DC4-42D1-924D-D1BE368EC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D32C7B8-7B86-4E5F-A898-A596F0CEF3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6" y="1102663"/>
            <a:ext cx="2784700" cy="184637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07" y="2601842"/>
            <a:ext cx="2258172" cy="323110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45329F9-6E31-4051-B299-EA586A49F1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7" y="4371798"/>
            <a:ext cx="2784700" cy="1102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smtClean="0"/>
              <a:t>Movements Produced by Muscle Contractions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728459" y="2198914"/>
            <a:ext cx="482128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3200" dirty="0" smtClean="0"/>
              <a:t>Abduction vs. Adduction</a:t>
            </a:r>
          </a:p>
          <a:p>
            <a:r>
              <a:rPr lang="en-US" sz="3200" dirty="0" smtClean="0"/>
              <a:t>Plantarflexion vs. Dorsiflexion</a:t>
            </a:r>
          </a:p>
          <a:p>
            <a:r>
              <a:rPr lang="en-US" sz="3200" dirty="0" smtClean="0"/>
              <a:t>Flexion vs. Extension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35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A24F481-3260-4E63-9196-C7B1895EC9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4DF992F-E7BC-4D6E-80FA-C94119D83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B7B6C59-8906-43F3-BAAE-0318C0EDEC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1" y="4191139"/>
            <a:ext cx="5202819" cy="1685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6" y="642257"/>
            <a:ext cx="3417677" cy="5226837"/>
          </a:xfrm>
        </p:spPr>
        <p:txBody>
          <a:bodyPr anchor="t">
            <a:normAutofit/>
          </a:bodyPr>
          <a:lstStyle/>
          <a:p>
            <a:r>
              <a:rPr lang="en-US" sz="6600" dirty="0"/>
              <a:t>Exercise and Skeletal Muscle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13512" y="642257"/>
            <a:ext cx="6847117" cy="3320143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altLang="en-US" sz="3200" dirty="0">
                <a:ea typeface="MS PGothic" charset="-128"/>
              </a:rPr>
              <a:t>Exercise, if regular and properly practiced, improves muscle tone and posture, results </a:t>
            </a:r>
            <a:br>
              <a:rPr lang="en-US" altLang="en-US" sz="3200" dirty="0">
                <a:ea typeface="MS PGothic" charset="-128"/>
              </a:rPr>
            </a:br>
            <a:r>
              <a:rPr lang="en-US" altLang="en-US" sz="3200" dirty="0">
                <a:ea typeface="MS PGothic" charset="-128"/>
              </a:rPr>
              <a:t>in more efficient heart and lung functioning, </a:t>
            </a:r>
            <a:br>
              <a:rPr lang="en-US" altLang="en-US" sz="3200" dirty="0">
                <a:ea typeface="MS PGothic" charset="-128"/>
              </a:rPr>
            </a:br>
            <a:r>
              <a:rPr lang="en-US" altLang="en-US" sz="3200" dirty="0">
                <a:ea typeface="MS PGothic" charset="-128"/>
              </a:rPr>
              <a:t>and reduces </a:t>
            </a:r>
            <a:r>
              <a:rPr lang="en-US" altLang="en-US" sz="3200" dirty="0" smtClean="0">
                <a:ea typeface="MS PGothic" charset="-128"/>
              </a:rPr>
              <a:t>fatigue.</a:t>
            </a:r>
            <a:endParaRPr lang="en-US" sz="3200" dirty="0" smtClean="0"/>
          </a:p>
          <a:p>
            <a:pPr>
              <a:buFont typeface="Arial" charset="0"/>
              <a:buChar char="•"/>
            </a:pPr>
            <a:r>
              <a:rPr lang="en-US" sz="3200" dirty="0" smtClean="0"/>
              <a:t>During </a:t>
            </a:r>
            <a:r>
              <a:rPr lang="en-US" sz="3200" dirty="0"/>
              <a:t>prolonged inactivity, muscles usually shrink in mass, a condition called disuse </a:t>
            </a:r>
            <a:r>
              <a:rPr lang="en-US" sz="3200" b="1" dirty="0"/>
              <a:t>atrophy. 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Exercise on the other hand, may cause an increase in muscle size called </a:t>
            </a:r>
            <a:r>
              <a:rPr lang="en-US" sz="3200" b="1" dirty="0"/>
              <a:t>hypertrophy. </a:t>
            </a:r>
          </a:p>
          <a:p>
            <a:pPr>
              <a:buFont typeface="Arial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002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Effects of Exercise on </a:t>
            </a:r>
            <a:br>
              <a:rPr lang="en-US" altLang="en-US" dirty="0">
                <a:ea typeface="MS PGothic" charset="-128"/>
              </a:rPr>
            </a:br>
            <a:r>
              <a:rPr lang="en-US" altLang="en-US" dirty="0">
                <a:ea typeface="MS PGothic" charset="-128"/>
              </a:rPr>
              <a:t>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800" b="1" dirty="0">
                <a:ea typeface="MS PGothic" charset="-128"/>
              </a:rPr>
              <a:t>Strength training </a:t>
            </a:r>
            <a:r>
              <a:rPr lang="en-US" altLang="en-US" sz="2800" dirty="0">
                <a:ea typeface="MS PGothic" charset="-128"/>
              </a:rPr>
              <a:t>is exercise involving contraction of muscles against heavy resistance</a:t>
            </a:r>
          </a:p>
          <a:p>
            <a:pPr lvl="1"/>
            <a:r>
              <a:rPr lang="en-US" altLang="en-US" sz="2400" dirty="0">
                <a:ea typeface="MS PGothic" charset="-128"/>
              </a:rPr>
              <a:t>Strength training increases the number of myofilaments in each muscle fiber, and as a result, the total mass of the muscle increases</a:t>
            </a:r>
          </a:p>
          <a:p>
            <a:pPr lvl="1"/>
            <a:r>
              <a:rPr lang="en-US" altLang="en-US" sz="2400" dirty="0">
                <a:ea typeface="MS PGothic" charset="-128"/>
              </a:rPr>
              <a:t>Strength training does not increase the number of muscle </a:t>
            </a:r>
            <a:r>
              <a:rPr lang="en-US" altLang="en-US" sz="2400" dirty="0" smtClean="0">
                <a:ea typeface="MS PGothic" charset="-128"/>
              </a:rPr>
              <a:t>fibers</a:t>
            </a:r>
          </a:p>
          <a:p>
            <a:r>
              <a:rPr lang="en-US" altLang="en-US" sz="2800" dirty="0">
                <a:ea typeface="MS PGothic" charset="-128"/>
              </a:rPr>
              <a:t>Endurance training is exercise that </a:t>
            </a:r>
            <a:r>
              <a:rPr lang="en-US" altLang="en-US" sz="2800" dirty="0" smtClean="0">
                <a:ea typeface="MS PGothic" charset="-128"/>
              </a:rPr>
              <a:t>increases a </a:t>
            </a:r>
            <a:r>
              <a:rPr lang="en-US" altLang="en-US" sz="2800" dirty="0">
                <a:ea typeface="MS PGothic" charset="-128"/>
              </a:rPr>
              <a:t>muscle’s ability to sustain moderate exercise over a long period; it is sometimes called </a:t>
            </a:r>
            <a:r>
              <a:rPr lang="en-US" altLang="en-US" sz="2800" b="1" i="1" dirty="0">
                <a:ea typeface="MS PGothic" charset="-128"/>
              </a:rPr>
              <a:t>aerobic training</a:t>
            </a:r>
          </a:p>
          <a:p>
            <a:pPr lvl="1"/>
            <a:r>
              <a:rPr lang="en-US" altLang="en-US" sz="2400" dirty="0">
                <a:ea typeface="MS PGothic" charset="-128"/>
              </a:rPr>
              <a:t>Endurance training allows more efficient delivery of oxygen and nutrients to a muscle via increased blood flow</a:t>
            </a:r>
          </a:p>
          <a:p>
            <a:pPr lvl="1"/>
            <a:r>
              <a:rPr lang="en-US" altLang="en-US" sz="2400" dirty="0">
                <a:ea typeface="MS PGothic" charset="-128"/>
              </a:rPr>
              <a:t>Endurance training does not usually result in muscle </a:t>
            </a:r>
            <a:r>
              <a:rPr lang="en-US" altLang="en-US" sz="2400" dirty="0" smtClean="0">
                <a:ea typeface="MS PGothic" charset="-128"/>
              </a:rPr>
              <a:t>hypertrophy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pPr lvl="1"/>
            <a:endParaRPr lang="en-US" altLang="en-US" dirty="0">
              <a:ea typeface="MS PGothic" charset="-128"/>
            </a:endParaRPr>
          </a:p>
          <a:p>
            <a:endParaRPr lang="en-US" altLang="en-US" dirty="0">
              <a:ea typeface="MS PGothic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49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Produced by Skeletal Muscle Contractions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4833259" cy="4023361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MS PGothic" charset="-128"/>
              </a:rPr>
              <a:t>Angular movements</a:t>
            </a:r>
          </a:p>
          <a:p>
            <a:pPr lvl="1"/>
            <a:r>
              <a:rPr lang="en-US" altLang="en-US" sz="2000" dirty="0">
                <a:ea typeface="MS PGothic" charset="-128"/>
              </a:rPr>
              <a:t>Flexion: Decreases an angle</a:t>
            </a:r>
          </a:p>
          <a:p>
            <a:pPr lvl="1"/>
            <a:r>
              <a:rPr lang="en-US" altLang="en-US" sz="2000" dirty="0">
                <a:ea typeface="MS PGothic" charset="-128"/>
              </a:rPr>
              <a:t>Extension: Increases an angle</a:t>
            </a:r>
          </a:p>
          <a:p>
            <a:pPr lvl="1"/>
            <a:r>
              <a:rPr lang="en-US" altLang="en-US" sz="2000" dirty="0">
                <a:ea typeface="MS PGothic" charset="-128"/>
              </a:rPr>
              <a:t>Abduction: Away from the midline</a:t>
            </a:r>
          </a:p>
          <a:p>
            <a:pPr lvl="1"/>
            <a:r>
              <a:rPr lang="en-US" altLang="en-US" sz="2000" dirty="0">
                <a:ea typeface="MS PGothic" charset="-128"/>
              </a:rPr>
              <a:t>Adduction: Toward the midline</a:t>
            </a:r>
          </a:p>
          <a:p>
            <a:r>
              <a:rPr lang="en-US" altLang="en-US" sz="2400" dirty="0">
                <a:ea typeface="MS PGothic" charset="-128"/>
              </a:rPr>
              <a:t>Circular movements</a:t>
            </a:r>
          </a:p>
          <a:p>
            <a:pPr lvl="1"/>
            <a:r>
              <a:rPr lang="en-US" altLang="en-US" sz="2000" dirty="0">
                <a:ea typeface="MS PGothic" charset="-128"/>
              </a:rPr>
              <a:t>Rotation: Around an axis </a:t>
            </a:r>
          </a:p>
          <a:p>
            <a:pPr lvl="1"/>
            <a:r>
              <a:rPr lang="en-US" altLang="en-US" sz="2000" dirty="0">
                <a:ea typeface="MS PGothic" charset="-128"/>
              </a:rPr>
              <a:t>Circumduction: Move distal end of a part in a circle</a:t>
            </a:r>
          </a:p>
          <a:p>
            <a:pPr lvl="1"/>
            <a:r>
              <a:rPr lang="en-US" altLang="en-US" sz="2000" dirty="0">
                <a:ea typeface="MS PGothic" charset="-128"/>
              </a:rPr>
              <a:t>Supination and pronation: Hand positions that result from twisting the forearm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800" dirty="0">
                <a:ea typeface="MS PGothic" charset="-128"/>
              </a:rPr>
              <a:t>Special movements</a:t>
            </a:r>
          </a:p>
          <a:p>
            <a:pPr lvl="1"/>
            <a:r>
              <a:rPr lang="en-US" altLang="en-US" sz="2400" dirty="0">
                <a:ea typeface="MS PGothic" charset="-128"/>
              </a:rPr>
              <a:t>Dorsiflexion and plantar flexion: Ankle movements (upward and downward foot movement)</a:t>
            </a:r>
          </a:p>
          <a:p>
            <a:pPr lvl="1"/>
            <a:r>
              <a:rPr lang="en-US" altLang="en-US" sz="2400" dirty="0">
                <a:ea typeface="MS PGothic" charset="-128"/>
              </a:rPr>
              <a:t>Inversion and eversion: Ankle movements (sideways)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15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f07-08ac-97803230772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2876"/>
            <a:ext cx="12192000" cy="29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07-07ac-9780323077224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353206"/>
            <a:ext cx="12172442" cy="29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8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1977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623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or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28" y="914400"/>
            <a:ext cx="12302138" cy="38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Skeletal Muscle Groups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/>
              <a:t>Muscles of the head and neck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Facial muscles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Orbicularis oculi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Orbicularis </a:t>
            </a:r>
            <a:r>
              <a:rPr lang="en-US" sz="1800" dirty="0" err="1" smtClean="0"/>
              <a:t>oris</a:t>
            </a:r>
            <a:endParaRPr lang="en-US" sz="1800" dirty="0" smtClean="0"/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Zygomaticus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Muscles of mastication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Masseter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Temporal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Sternocleidomastoid: Flexes head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Trapezius: Elevates shoulders and extends head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01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C9D135-2BF4-4694-8732-88EEE18AA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78FCE6-4D20-4A9A-90B4-C948024EBE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BCBF307-3BC6-4D33-BC45-E7DADD14F2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26F6A51-7FE7-43E0-8DBC-BF9183B448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DA12386-EB86-46DF-87E6-FEAA2BF7AC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F38025C-1C0C-4175-B75E-026588CEA9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0F81B87-DAAC-4E8E-8E96-DA97DB823D9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f07-11-97803230772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1" y="640081"/>
            <a:ext cx="5434576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Muscles of Head and Neck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03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Muscle Groups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Muscles that move the upper extremities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582334"/>
            <a:ext cx="5120640" cy="3687836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3200" b="1" dirty="0" smtClean="0">
                <a:ea typeface="MS PGothic" charset="-128"/>
              </a:rPr>
              <a:t>Pectoralis </a:t>
            </a:r>
            <a:r>
              <a:rPr lang="en-US" altLang="en-US" sz="3200" b="1" dirty="0">
                <a:ea typeface="MS PGothic" charset="-128"/>
              </a:rPr>
              <a:t>major: </a:t>
            </a:r>
            <a:r>
              <a:rPr lang="en-US" altLang="en-US" sz="3200" dirty="0">
                <a:ea typeface="MS PGothic" charset="-128"/>
              </a:rPr>
              <a:t>Flexes arm</a:t>
            </a:r>
          </a:p>
          <a:p>
            <a:pPr lvl="1"/>
            <a:r>
              <a:rPr lang="fr-FR" altLang="en-US" sz="3200" b="1" dirty="0" err="1">
                <a:ea typeface="MS PGothic" charset="-128"/>
              </a:rPr>
              <a:t>Latissimus</a:t>
            </a:r>
            <a:r>
              <a:rPr lang="fr-FR" altLang="en-US" sz="3200" b="1" dirty="0">
                <a:ea typeface="MS PGothic" charset="-128"/>
              </a:rPr>
              <a:t> </a:t>
            </a:r>
            <a:r>
              <a:rPr lang="fr-FR" altLang="en-US" sz="3200" b="1" dirty="0" err="1">
                <a:ea typeface="MS PGothic" charset="-128"/>
              </a:rPr>
              <a:t>dorsi</a:t>
            </a:r>
            <a:r>
              <a:rPr lang="fr-FR" altLang="en-US" sz="3200" b="1" dirty="0">
                <a:ea typeface="MS PGothic" charset="-128"/>
              </a:rPr>
              <a:t>: </a:t>
            </a:r>
            <a:r>
              <a:rPr lang="fr-FR" altLang="en-US" sz="3200" dirty="0" err="1">
                <a:ea typeface="MS PGothic" charset="-128"/>
              </a:rPr>
              <a:t>Extends</a:t>
            </a:r>
            <a:r>
              <a:rPr lang="fr-FR" altLang="en-US" sz="3200" dirty="0">
                <a:ea typeface="MS PGothic" charset="-128"/>
              </a:rPr>
              <a:t> arm</a:t>
            </a:r>
          </a:p>
          <a:p>
            <a:pPr lvl="1"/>
            <a:r>
              <a:rPr lang="fr-FR" altLang="en-US" sz="3200" b="1" dirty="0" err="1">
                <a:ea typeface="MS PGothic" charset="-128"/>
              </a:rPr>
              <a:t>Deltoid</a:t>
            </a:r>
            <a:r>
              <a:rPr lang="fr-FR" altLang="en-US" sz="3200" b="1" dirty="0">
                <a:ea typeface="MS PGothic" charset="-128"/>
              </a:rPr>
              <a:t>: </a:t>
            </a:r>
            <a:r>
              <a:rPr lang="fr-FR" altLang="en-US" sz="3200" dirty="0" err="1">
                <a:ea typeface="MS PGothic" charset="-128"/>
              </a:rPr>
              <a:t>Abducts</a:t>
            </a:r>
            <a:r>
              <a:rPr lang="fr-FR" altLang="en-US" sz="3200" dirty="0">
                <a:ea typeface="MS PGothic" charset="-128"/>
              </a:rPr>
              <a:t> arm</a:t>
            </a:r>
          </a:p>
          <a:p>
            <a:pPr lvl="1"/>
            <a:r>
              <a:rPr lang="fr-FR" altLang="en-US" sz="3200" b="1" dirty="0">
                <a:ea typeface="MS PGothic" charset="-128"/>
              </a:rPr>
              <a:t>Biceps </a:t>
            </a:r>
            <a:r>
              <a:rPr lang="fr-FR" altLang="en-US" sz="3200" b="1" dirty="0" err="1">
                <a:ea typeface="MS PGothic" charset="-128"/>
              </a:rPr>
              <a:t>brachii</a:t>
            </a:r>
            <a:r>
              <a:rPr lang="fr-FR" altLang="en-US" sz="3200" b="1" dirty="0">
                <a:ea typeface="MS PGothic" charset="-128"/>
              </a:rPr>
              <a:t>: </a:t>
            </a:r>
            <a:r>
              <a:rPr lang="fr-FR" altLang="en-US" sz="3200" dirty="0" err="1">
                <a:ea typeface="MS PGothic" charset="-128"/>
              </a:rPr>
              <a:t>Flexes</a:t>
            </a:r>
            <a:r>
              <a:rPr lang="fr-FR" altLang="en-US" sz="3200" dirty="0">
                <a:ea typeface="MS PGothic" charset="-128"/>
              </a:rPr>
              <a:t> </a:t>
            </a:r>
            <a:r>
              <a:rPr lang="fr-FR" altLang="en-US" sz="3200" dirty="0" err="1">
                <a:ea typeface="MS PGothic" charset="-128"/>
              </a:rPr>
              <a:t>forearm</a:t>
            </a:r>
            <a:endParaRPr lang="fr-FR" altLang="en-US" sz="3200" dirty="0">
              <a:ea typeface="MS PGothic" charset="-128"/>
            </a:endParaRPr>
          </a:p>
          <a:p>
            <a:pPr lvl="1"/>
            <a:r>
              <a:rPr lang="fr-FR" altLang="en-US" sz="3200" b="1" dirty="0">
                <a:ea typeface="MS PGothic" charset="-128"/>
              </a:rPr>
              <a:t>Triceps </a:t>
            </a:r>
            <a:r>
              <a:rPr lang="fr-FR" altLang="en-US" sz="3200" b="1" dirty="0" err="1">
                <a:ea typeface="MS PGothic" charset="-128"/>
              </a:rPr>
              <a:t>brachii</a:t>
            </a:r>
            <a:r>
              <a:rPr lang="fr-FR" altLang="en-US" sz="3200" b="1" dirty="0">
                <a:ea typeface="MS PGothic" charset="-128"/>
              </a:rPr>
              <a:t>: </a:t>
            </a:r>
            <a:r>
              <a:rPr lang="fr-FR" altLang="en-US" sz="3200" dirty="0" err="1">
                <a:ea typeface="MS PGothic" charset="-128"/>
              </a:rPr>
              <a:t>Extends</a:t>
            </a:r>
            <a:r>
              <a:rPr lang="fr-FR" altLang="en-US" sz="3200" dirty="0">
                <a:ea typeface="MS PGothic" charset="-128"/>
              </a:rPr>
              <a:t> </a:t>
            </a:r>
            <a:r>
              <a:rPr lang="fr-FR" altLang="en-US" sz="3200" dirty="0" err="1">
                <a:ea typeface="MS PGothic" charset="-128"/>
              </a:rPr>
              <a:t>forearm</a:t>
            </a:r>
            <a:endParaRPr lang="fr-FR" altLang="en-US" sz="3200" dirty="0">
              <a:ea typeface="MS PGothic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>
                <a:ea typeface="MS PGothic" charset="-128"/>
              </a:rPr>
              <a:t>Muscles that move the lower </a:t>
            </a:r>
            <a:r>
              <a:rPr lang="en-US" altLang="en-US" dirty="0" smtClean="0">
                <a:ea typeface="MS PGothic" charset="-128"/>
              </a:rPr>
              <a:t>extremities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919" y="2582333"/>
            <a:ext cx="5408023" cy="3687837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altLang="en-US" sz="3500" b="1" dirty="0" smtClean="0">
                <a:ea typeface="MS PGothic" charset="-128"/>
              </a:rPr>
              <a:t>Iliopsoas</a:t>
            </a:r>
            <a:r>
              <a:rPr lang="en-US" altLang="en-US" sz="3500" b="1" dirty="0">
                <a:ea typeface="MS PGothic" charset="-128"/>
              </a:rPr>
              <a:t>: </a:t>
            </a:r>
            <a:r>
              <a:rPr lang="en-US" altLang="en-US" sz="3500" dirty="0">
                <a:ea typeface="MS PGothic" charset="-128"/>
              </a:rPr>
              <a:t>Flexes thigh</a:t>
            </a:r>
          </a:p>
          <a:p>
            <a:pPr lvl="1"/>
            <a:r>
              <a:rPr lang="en-US" altLang="en-US" sz="3500" b="1" dirty="0">
                <a:ea typeface="MS PGothic" charset="-128"/>
              </a:rPr>
              <a:t>Gluteus maximus: </a:t>
            </a:r>
            <a:r>
              <a:rPr lang="en-US" altLang="en-US" sz="3500" dirty="0">
                <a:ea typeface="MS PGothic" charset="-128"/>
              </a:rPr>
              <a:t>Extends thigh</a:t>
            </a:r>
          </a:p>
          <a:p>
            <a:pPr lvl="1"/>
            <a:r>
              <a:rPr lang="en-US" altLang="en-US" sz="3500" b="1" dirty="0">
                <a:ea typeface="MS PGothic" charset="-128"/>
              </a:rPr>
              <a:t>Adductor muscles: </a:t>
            </a:r>
            <a:r>
              <a:rPr lang="en-US" altLang="en-US" sz="3500" dirty="0">
                <a:ea typeface="MS PGothic" charset="-128"/>
              </a:rPr>
              <a:t>Adduct thighs</a:t>
            </a:r>
          </a:p>
          <a:p>
            <a:pPr lvl="1"/>
            <a:r>
              <a:rPr lang="en-US" altLang="en-US" sz="3500" b="1" dirty="0">
                <a:ea typeface="MS PGothic" charset="-128"/>
              </a:rPr>
              <a:t>Hamstring muscles: </a:t>
            </a:r>
            <a:r>
              <a:rPr lang="en-US" altLang="en-US" sz="3500" dirty="0">
                <a:ea typeface="MS PGothic" charset="-128"/>
              </a:rPr>
              <a:t>Flex leg</a:t>
            </a:r>
          </a:p>
          <a:p>
            <a:pPr lvl="2"/>
            <a:r>
              <a:rPr lang="es-ES" altLang="en-US" sz="2600" dirty="0" err="1">
                <a:ea typeface="MS PGothic" charset="-128"/>
              </a:rPr>
              <a:t>Semimembranosus</a:t>
            </a:r>
            <a:endParaRPr lang="es-ES" altLang="en-US" sz="2600" dirty="0">
              <a:ea typeface="MS PGothic" charset="-128"/>
            </a:endParaRPr>
          </a:p>
          <a:p>
            <a:pPr lvl="2"/>
            <a:r>
              <a:rPr lang="es-ES" altLang="en-US" sz="2600" dirty="0" err="1">
                <a:ea typeface="MS PGothic" charset="-128"/>
              </a:rPr>
              <a:t>Semitendinosus</a:t>
            </a:r>
            <a:endParaRPr lang="es-ES" altLang="en-US" sz="2600" dirty="0">
              <a:ea typeface="MS PGothic" charset="-128"/>
            </a:endParaRPr>
          </a:p>
          <a:p>
            <a:pPr lvl="2"/>
            <a:r>
              <a:rPr lang="es-ES" altLang="en-US" sz="2600" dirty="0" err="1">
                <a:ea typeface="MS PGothic" charset="-128"/>
              </a:rPr>
              <a:t>Biceps</a:t>
            </a:r>
            <a:r>
              <a:rPr lang="es-ES" altLang="en-US" sz="2600" dirty="0">
                <a:ea typeface="MS PGothic" charset="-128"/>
              </a:rPr>
              <a:t> </a:t>
            </a:r>
            <a:r>
              <a:rPr lang="es-ES" altLang="en-US" sz="2600" dirty="0" err="1" smtClean="0">
                <a:ea typeface="MS PGothic" charset="-128"/>
              </a:rPr>
              <a:t>femoris</a:t>
            </a:r>
            <a:endParaRPr lang="es-ES" altLang="en-US" sz="2600" dirty="0" smtClean="0">
              <a:ea typeface="MS PGothic" charset="-128"/>
            </a:endParaRPr>
          </a:p>
          <a:p>
            <a:pPr lvl="1"/>
            <a:r>
              <a:rPr lang="en-US" altLang="en-US" sz="2900" b="1" dirty="0">
                <a:ea typeface="MS PGothic" charset="-128"/>
              </a:rPr>
              <a:t>Quadriceps </a:t>
            </a:r>
            <a:r>
              <a:rPr lang="en-US" altLang="en-US" sz="2900" b="1" dirty="0" err="1">
                <a:ea typeface="MS PGothic" charset="-128"/>
              </a:rPr>
              <a:t>femoris</a:t>
            </a:r>
            <a:r>
              <a:rPr lang="en-US" altLang="en-US" sz="2900" b="1" dirty="0">
                <a:ea typeface="MS PGothic" charset="-128"/>
              </a:rPr>
              <a:t> group: </a:t>
            </a:r>
            <a:r>
              <a:rPr lang="en-US" altLang="en-US" sz="2900" dirty="0">
                <a:ea typeface="MS PGothic" charset="-128"/>
              </a:rPr>
              <a:t>Extend lower leg</a:t>
            </a:r>
          </a:p>
          <a:p>
            <a:pPr lvl="2"/>
            <a:r>
              <a:rPr lang="en-US" altLang="en-US" sz="2600" dirty="0">
                <a:ea typeface="MS PGothic" charset="-128"/>
              </a:rPr>
              <a:t>Rectus </a:t>
            </a:r>
            <a:r>
              <a:rPr lang="en-US" altLang="en-US" sz="2600" dirty="0" err="1">
                <a:ea typeface="MS PGothic" charset="-128"/>
              </a:rPr>
              <a:t>femoris</a:t>
            </a:r>
            <a:endParaRPr lang="en-US" altLang="en-US" sz="2600" dirty="0">
              <a:ea typeface="MS PGothic" charset="-128"/>
            </a:endParaRPr>
          </a:p>
          <a:p>
            <a:pPr lvl="2"/>
            <a:r>
              <a:rPr lang="en-US" altLang="en-US" sz="2600" dirty="0">
                <a:ea typeface="MS PGothic" charset="-128"/>
              </a:rPr>
              <a:t>Vastus muscles</a:t>
            </a:r>
          </a:p>
          <a:p>
            <a:pPr lvl="1"/>
            <a:r>
              <a:rPr lang="en-US" altLang="en-US" sz="2900" b="1" dirty="0">
                <a:ea typeface="MS PGothic" charset="-128"/>
              </a:rPr>
              <a:t>Tibialis anterior: </a:t>
            </a:r>
            <a:r>
              <a:rPr lang="en-US" altLang="en-US" sz="2900" dirty="0">
                <a:ea typeface="MS PGothic" charset="-128"/>
              </a:rPr>
              <a:t>Dorsiflexes foot</a:t>
            </a:r>
          </a:p>
          <a:p>
            <a:pPr lvl="1"/>
            <a:r>
              <a:rPr lang="en-US" altLang="en-US" sz="2900" b="1" dirty="0">
                <a:ea typeface="MS PGothic" charset="-128"/>
              </a:rPr>
              <a:t>Gastrocnemius: </a:t>
            </a:r>
            <a:r>
              <a:rPr lang="en-US" altLang="en-US" sz="2900" dirty="0">
                <a:ea typeface="MS PGothic" charset="-128"/>
              </a:rPr>
              <a:t>Plantar flexes foot</a:t>
            </a:r>
          </a:p>
          <a:p>
            <a:pPr lvl="1"/>
            <a:r>
              <a:rPr lang="en-US" altLang="en-US" sz="2900" b="1" dirty="0">
                <a:ea typeface="MS PGothic" charset="-128"/>
              </a:rPr>
              <a:t>Peroneus group:</a:t>
            </a:r>
            <a:r>
              <a:rPr lang="en-US" altLang="en-US" sz="2900" dirty="0">
                <a:ea typeface="MS PGothic" charset="-128"/>
              </a:rPr>
              <a:t> Flex </a:t>
            </a:r>
            <a:r>
              <a:rPr lang="en-US" altLang="en-US" sz="2900" dirty="0" smtClean="0">
                <a:ea typeface="MS PGothic" charset="-128"/>
              </a:rPr>
              <a:t>foot</a:t>
            </a:r>
            <a:endParaRPr lang="es-ES" altLang="en-US" sz="5100" dirty="0">
              <a:ea typeface="MS PGothic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5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Trunk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3600" b="1" dirty="0" smtClean="0">
                <a:ea typeface="MS PGothic" charset="-128"/>
              </a:rPr>
              <a:t>Abdominal </a:t>
            </a:r>
            <a:r>
              <a:rPr lang="en-US" altLang="en-US" sz="3600" b="1" dirty="0">
                <a:ea typeface="MS PGothic" charset="-128"/>
              </a:rPr>
              <a:t>muscles </a:t>
            </a:r>
          </a:p>
          <a:p>
            <a:pPr lvl="2"/>
            <a:r>
              <a:rPr lang="fr-FR" altLang="en-US" sz="2800" dirty="0" err="1">
                <a:ea typeface="MS PGothic" charset="-128"/>
              </a:rPr>
              <a:t>Rectus</a:t>
            </a:r>
            <a:r>
              <a:rPr lang="fr-FR" altLang="en-US" sz="2800" dirty="0">
                <a:ea typeface="MS PGothic" charset="-128"/>
              </a:rPr>
              <a:t> </a:t>
            </a:r>
            <a:r>
              <a:rPr lang="fr-FR" altLang="en-US" sz="2800" dirty="0" err="1">
                <a:ea typeface="MS PGothic" charset="-128"/>
              </a:rPr>
              <a:t>abdominis</a:t>
            </a:r>
            <a:r>
              <a:rPr lang="fr-FR" altLang="en-US" sz="2800" dirty="0">
                <a:ea typeface="MS PGothic" charset="-128"/>
              </a:rPr>
              <a:t> </a:t>
            </a:r>
          </a:p>
          <a:p>
            <a:pPr lvl="2"/>
            <a:r>
              <a:rPr lang="fr-FR" altLang="en-US" sz="2800" dirty="0" err="1">
                <a:ea typeface="MS PGothic" charset="-128"/>
              </a:rPr>
              <a:t>External</a:t>
            </a:r>
            <a:r>
              <a:rPr lang="fr-FR" altLang="en-US" sz="2800" dirty="0">
                <a:ea typeface="MS PGothic" charset="-128"/>
              </a:rPr>
              <a:t> oblique</a:t>
            </a:r>
          </a:p>
          <a:p>
            <a:pPr lvl="2"/>
            <a:r>
              <a:rPr lang="fr-FR" altLang="en-US" sz="2800" dirty="0" err="1">
                <a:ea typeface="MS PGothic" charset="-128"/>
              </a:rPr>
              <a:t>Internal</a:t>
            </a:r>
            <a:r>
              <a:rPr lang="fr-FR" altLang="en-US" sz="2800" dirty="0">
                <a:ea typeface="MS PGothic" charset="-128"/>
              </a:rPr>
              <a:t> oblique</a:t>
            </a:r>
          </a:p>
          <a:p>
            <a:pPr lvl="2"/>
            <a:r>
              <a:rPr lang="fr-FR" altLang="en-US" sz="2800" dirty="0" err="1">
                <a:ea typeface="MS PGothic" charset="-128"/>
              </a:rPr>
              <a:t>Transversus</a:t>
            </a:r>
            <a:r>
              <a:rPr lang="fr-FR" altLang="en-US" sz="2800" dirty="0">
                <a:ea typeface="MS PGothic" charset="-128"/>
              </a:rPr>
              <a:t> </a:t>
            </a:r>
            <a:r>
              <a:rPr lang="fr-FR" altLang="en-US" sz="2800" dirty="0" err="1">
                <a:ea typeface="MS PGothic" charset="-128"/>
              </a:rPr>
              <a:t>abdominis</a:t>
            </a:r>
            <a:endParaRPr lang="fr-FR" altLang="en-US" sz="2800" dirty="0">
              <a:ea typeface="MS PGothic" charset="-128"/>
            </a:endParaRPr>
          </a:p>
          <a:p>
            <a:pPr lvl="1"/>
            <a:r>
              <a:rPr lang="fr-FR" altLang="en-US" sz="3600" b="1" dirty="0" err="1">
                <a:ea typeface="MS PGothic" charset="-128"/>
              </a:rPr>
              <a:t>Respiratory</a:t>
            </a:r>
            <a:r>
              <a:rPr lang="fr-FR" altLang="en-US" sz="3600" b="1" dirty="0">
                <a:ea typeface="MS PGothic" charset="-128"/>
              </a:rPr>
              <a:t> muscles </a:t>
            </a:r>
          </a:p>
          <a:p>
            <a:pPr lvl="2"/>
            <a:r>
              <a:rPr lang="fr-FR" altLang="en-US" sz="2800" dirty="0">
                <a:ea typeface="MS PGothic" charset="-128"/>
              </a:rPr>
              <a:t>Intercostal muscles</a:t>
            </a:r>
          </a:p>
          <a:p>
            <a:pPr lvl="2"/>
            <a:r>
              <a:rPr lang="fr-FR" altLang="en-US" sz="2800" dirty="0" err="1">
                <a:ea typeface="MS PGothic" charset="-128"/>
              </a:rPr>
              <a:t>Diaphragm</a:t>
            </a:r>
            <a:endParaRPr lang="fr-FR" altLang="en-US" sz="2800" dirty="0">
              <a:ea typeface="MS PGothic" charset="-128"/>
            </a:endParaRPr>
          </a:p>
        </p:txBody>
      </p:sp>
      <p:pic>
        <p:nvPicPr>
          <p:cNvPr id="8" name="Picture 5" descr="f07-12ab-9780323077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717492"/>
            <a:ext cx="4937125" cy="228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25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C9D135-2BF4-4694-8732-88EEE18AA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778FCE6-4D20-4A9A-90B4-C948024EBE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BCBF307-3BC6-4D33-BC45-E7DADD14F2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A9C77DBE-43B2-4580-9C81-52DE557B7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75625"/>
            <a:ext cx="6275667" cy="470675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E2EEEB7-07F4-4B3C-A872-E13A22D844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D33F139-16D4-4A34-9C64-4B22E8E82E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Name this muscle type:</a:t>
            </a:r>
          </a:p>
        </p:txBody>
      </p:sp>
    </p:spTree>
    <p:extLst>
      <p:ext uri="{BB962C8B-B14F-4D97-AF65-F5344CB8AC3E}">
        <p14:creationId xmlns:p14="http://schemas.microsoft.com/office/powerpoint/2010/main" val="206224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7A23741-C8CC-49EF-950D-A0B72BACD6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E823DD-C233-455F-9FF9-40C20F5D16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CF00AF-6C1D-4FC6-89F3-121ED766AB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883000"/>
            <a:ext cx="6798082" cy="509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1" y="1601862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Name this muscle type:</a:t>
            </a:r>
          </a:p>
        </p:txBody>
      </p:sp>
    </p:spTree>
    <p:extLst>
      <p:ext uri="{BB962C8B-B14F-4D97-AF65-F5344CB8AC3E}">
        <p14:creationId xmlns:p14="http://schemas.microsoft.com/office/powerpoint/2010/main" val="18613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C9D135-2BF4-4694-8732-88EEE18AA8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778FCE6-4D20-4A9A-90B4-C948024EBE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BCBF307-3BC6-4D33-BC45-E7DADD14F2A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9C77DBE-43B2-4580-9C81-52DE557B7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78654"/>
            <a:ext cx="6275667" cy="47006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E2EEEB7-07F4-4B3C-A872-E13A22D844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33F139-16D4-4A34-9C64-4B22E8E82E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Name this muscle type: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19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Organs </a:t>
            </a:r>
            <a:r>
              <a:rPr lang="mr-IN" dirty="0" smtClean="0"/>
              <a:t>–</a:t>
            </a:r>
            <a:r>
              <a:rPr lang="en-US" dirty="0" smtClean="0"/>
              <a:t> made up of muscle fibers and connective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altLang="en-US" sz="4000" dirty="0">
                <a:ea typeface="MS PGothic" charset="-128"/>
              </a:rPr>
              <a:t>Connective tissue forms “wrappers” around each muscle fiber, around </a:t>
            </a:r>
            <a:r>
              <a:rPr lang="en-US" altLang="en-US" sz="4000" b="1" dirty="0">
                <a:ea typeface="MS PGothic" charset="-128"/>
              </a:rPr>
              <a:t>fascicles</a:t>
            </a:r>
            <a:r>
              <a:rPr lang="en-US" altLang="en-US" sz="4000" dirty="0">
                <a:ea typeface="MS PGothic" charset="-128"/>
              </a:rPr>
              <a:t> (groups) of muscle fibers, and around the entire muscle; </a:t>
            </a:r>
            <a:r>
              <a:rPr lang="en-US" altLang="en-US" sz="4000" b="1" dirty="0">
                <a:ea typeface="MS PGothic" charset="-128"/>
              </a:rPr>
              <a:t>fascia</a:t>
            </a:r>
            <a:r>
              <a:rPr lang="en-US" altLang="en-US" sz="4000" dirty="0">
                <a:ea typeface="MS PGothic" charset="-128"/>
              </a:rPr>
              <a:t> surrounds muscle organs and nearby </a:t>
            </a:r>
            <a:r>
              <a:rPr lang="en-US" altLang="en-US" sz="4000" dirty="0" smtClean="0">
                <a:ea typeface="MS PGothic" charset="-128"/>
              </a:rPr>
              <a:t>structures.</a:t>
            </a:r>
            <a:endParaRPr lang="en-US" altLang="en-US" sz="4000" dirty="0">
              <a:ea typeface="MS PGothic" charset="-128"/>
            </a:endParaRPr>
          </a:p>
          <a:p>
            <a:pPr>
              <a:buFont typeface="Arial" charset="0"/>
              <a:buChar char="•"/>
            </a:pPr>
            <a:r>
              <a:rPr lang="en-US" altLang="en-US" sz="4000" dirty="0">
                <a:ea typeface="MS PGothic" charset="-128"/>
              </a:rPr>
              <a:t>Most skeletal muscles extend from one bone across a joint to another </a:t>
            </a:r>
            <a:r>
              <a:rPr lang="en-US" altLang="en-US" sz="4000" dirty="0" smtClean="0">
                <a:ea typeface="MS PGothic" charset="-128"/>
              </a:rPr>
              <a:t>bone</a:t>
            </a:r>
            <a:endParaRPr lang="en-US" altLang="en-US" sz="4000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43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AB97BA4-01AC-44DE-B8B8-0727D66FAA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3319A9-336E-4407-B4BE-FD32FF725B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D47831-85D2-4275-A596-395F99B3E6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ACA173B-611C-49B6-8604-5AD22FE3D89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f07-02-9780323077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1185772"/>
            <a:ext cx="4001315" cy="42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Regions of Skeletal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1"/>
            <a:r>
              <a:rPr lang="en-US" altLang="en-US" dirty="0">
                <a:ea typeface="MS PGothic" charset="-128"/>
              </a:rPr>
              <a:t>Figure 8-2</a:t>
            </a:r>
          </a:p>
          <a:p>
            <a:pPr lvl="2"/>
            <a:r>
              <a:rPr lang="en-US" altLang="en-US" b="1" dirty="0">
                <a:ea typeface="MS PGothic" charset="-128"/>
              </a:rPr>
              <a:t>Origin</a:t>
            </a:r>
            <a:r>
              <a:rPr lang="en-US" altLang="en-US" dirty="0">
                <a:ea typeface="MS PGothic" charset="-128"/>
              </a:rPr>
              <a:t>: Attachment to the bone that remains relatively stationary or fixed when movement at the joint occurs</a:t>
            </a:r>
          </a:p>
          <a:p>
            <a:pPr lvl="2"/>
            <a:r>
              <a:rPr lang="en-US" altLang="en-US" b="1" dirty="0">
                <a:ea typeface="MS PGothic" charset="-128"/>
              </a:rPr>
              <a:t>Insertion: </a:t>
            </a:r>
            <a:r>
              <a:rPr lang="en-US" altLang="en-US" dirty="0">
                <a:ea typeface="MS PGothic" charset="-128"/>
              </a:rPr>
              <a:t>Point of attachment to the bone that moves when a muscle contracts</a:t>
            </a:r>
          </a:p>
          <a:p>
            <a:pPr lvl="2"/>
            <a:r>
              <a:rPr lang="en-US" altLang="en-US" b="1" dirty="0">
                <a:ea typeface="MS PGothic" charset="-128"/>
              </a:rPr>
              <a:t>Body</a:t>
            </a:r>
            <a:r>
              <a:rPr lang="en-US" altLang="en-US" dirty="0">
                <a:ea typeface="MS PGothic" charset="-128"/>
              </a:rPr>
              <a:t>: Main part of the muscle</a:t>
            </a:r>
          </a:p>
          <a:p>
            <a:pPr lvl="1"/>
            <a:r>
              <a:rPr lang="en-US" altLang="en-US" dirty="0">
                <a:ea typeface="MS PGothic" charset="-128"/>
              </a:rPr>
              <a:t>Muscles attach to bone by tendons</a:t>
            </a:r>
          </a:p>
          <a:p>
            <a:pPr lvl="2"/>
            <a:r>
              <a:rPr lang="en-US" altLang="en-US" dirty="0">
                <a:ea typeface="MS PGothic" charset="-128"/>
              </a:rPr>
              <a:t>Strong cords or sheets of fibrous connective tissue that extend from the muscle organ</a:t>
            </a:r>
          </a:p>
          <a:p>
            <a:pPr lvl="2"/>
            <a:r>
              <a:rPr lang="en-US" altLang="en-US" dirty="0">
                <a:ea typeface="MS PGothic" charset="-128"/>
              </a:rPr>
              <a:t>Some tendons enclosed in synovial-lined tubes (tendon sheaths) and are lubricated by synovial fluid</a:t>
            </a:r>
          </a:p>
          <a:p>
            <a:pPr lvl="1"/>
            <a:r>
              <a:rPr lang="en-US" altLang="en-US" dirty="0">
                <a:ea typeface="MS PGothic" charset="-128"/>
              </a:rPr>
              <a:t>Bursae - Small synovial-lined sacs containing a small amount of synovial fluid; located between some tendons and underlying bones</a:t>
            </a:r>
          </a:p>
          <a:p>
            <a:pPr lvl="1"/>
            <a:endParaRPr lang="en-US" altLang="en-US" dirty="0">
              <a:ea typeface="MS PGothic" charset="-128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7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AB97BA4-01AC-44DE-B8B8-0727D66FAA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3319A9-336E-4407-B4BE-FD32FF725B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D47831-85D2-4275-A596-395F99B3E6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ACA173B-611C-49B6-8604-5AD22FE3D89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:\Users\Owne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683750"/>
            <a:ext cx="4001315" cy="52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Muscle Fibers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Structure of muscle fibers (Figure 8-3) and contraction of muscle fibers </a:t>
            </a:r>
          </a:p>
          <a:p>
            <a:pPr lvl="2"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Contractile cells are called </a:t>
            </a:r>
            <a:r>
              <a:rPr lang="en-US" altLang="en-US" b="1" i="1" dirty="0">
                <a:ea typeface="MS PGothic" charset="-128"/>
              </a:rPr>
              <a:t>muscle fibers</a:t>
            </a:r>
            <a:r>
              <a:rPr lang="en-US" altLang="en-US" i="1" dirty="0">
                <a:ea typeface="MS PGothic" charset="-128"/>
              </a:rPr>
              <a:t>; </a:t>
            </a:r>
            <a:r>
              <a:rPr lang="en-US" altLang="en-US" dirty="0">
                <a:ea typeface="MS PGothic" charset="-128"/>
              </a:rPr>
              <a:t>connective tissue holds muscle fibers in parallel groupings </a:t>
            </a:r>
          </a:p>
          <a:p>
            <a:pPr lvl="2"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Fibers of the cytoskeleton form cylinders that contain </a:t>
            </a:r>
            <a:r>
              <a:rPr lang="en-US" altLang="en-US" b="1" dirty="0">
                <a:ea typeface="MS PGothic" charset="-128"/>
              </a:rPr>
              <a:t>thick myofilaments (containing myosin</a:t>
            </a:r>
            <a:r>
              <a:rPr lang="en-US" altLang="en-US" dirty="0">
                <a:ea typeface="MS PGothic" charset="-128"/>
              </a:rPr>
              <a:t>) and </a:t>
            </a:r>
            <a:r>
              <a:rPr lang="en-US" altLang="en-US" b="1" dirty="0">
                <a:ea typeface="MS PGothic" charset="-128"/>
              </a:rPr>
              <a:t>thin myofilaments (containing mainly actin)</a:t>
            </a:r>
          </a:p>
          <a:p>
            <a:pPr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Basic functional (contractile) unit called </a:t>
            </a:r>
            <a:r>
              <a:rPr lang="en-US" altLang="en-US" b="1" i="1" dirty="0">
                <a:ea typeface="MS PGothic" charset="-128"/>
              </a:rPr>
              <a:t>sarcomere</a:t>
            </a:r>
          </a:p>
          <a:p>
            <a:pPr lvl="3"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Sarcomeres separated from each other by dark bands called</a:t>
            </a:r>
            <a:r>
              <a:rPr lang="en-US" altLang="en-US" b="1" dirty="0">
                <a:ea typeface="MS PGothic" charset="-128"/>
              </a:rPr>
              <a:t> </a:t>
            </a:r>
            <a:r>
              <a:rPr lang="en-US" altLang="en-US" b="1" i="1" dirty="0">
                <a:ea typeface="MS PGothic" charset="-128"/>
              </a:rPr>
              <a:t>Z lines</a:t>
            </a:r>
          </a:p>
          <a:p>
            <a:pPr>
              <a:buFont typeface="Arial" charset="0"/>
              <a:buChar char="•"/>
            </a:pPr>
            <a:r>
              <a:rPr lang="en-US" altLang="en-US" b="1" dirty="0">
                <a:ea typeface="MS PGothic" charset="-128"/>
              </a:rPr>
              <a:t>Sliding filament model </a:t>
            </a:r>
            <a:r>
              <a:rPr lang="en-US" altLang="en-US" dirty="0">
                <a:ea typeface="MS PGothic" charset="-128"/>
              </a:rPr>
              <a:t>explains mechanism of contraction</a:t>
            </a:r>
          </a:p>
          <a:p>
            <a:pPr lvl="3"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Thick and thin myofilaments slide past each other to contract</a:t>
            </a:r>
          </a:p>
          <a:p>
            <a:pPr lvl="3">
              <a:buFont typeface="Arial" charset="0"/>
              <a:buChar char="•"/>
            </a:pPr>
            <a:r>
              <a:rPr lang="en-US" altLang="en-US" dirty="0">
                <a:ea typeface="MS PGothic" charset="-128"/>
              </a:rPr>
              <a:t>Contraction requires calcium and energy-rich adenosine triphosphate (ATP) molecules (Figure 8-4)</a:t>
            </a:r>
          </a:p>
        </p:txBody>
      </p:sp>
    </p:spTree>
    <p:extLst>
      <p:ext uri="{BB962C8B-B14F-4D97-AF65-F5344CB8AC3E}">
        <p14:creationId xmlns:p14="http://schemas.microsoft.com/office/powerpoint/2010/main" val="22929325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</TotalTime>
  <Words>1475</Words>
  <Application>Microsoft Macintosh PowerPoint</Application>
  <PresentationFormat>Widescreen</PresentationFormat>
  <Paragraphs>194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 Light</vt:lpstr>
      <vt:lpstr>Mangal</vt:lpstr>
      <vt:lpstr>MS PGothic</vt:lpstr>
      <vt:lpstr>Arial</vt:lpstr>
      <vt:lpstr>Calibri</vt:lpstr>
      <vt:lpstr>Retrospect</vt:lpstr>
      <vt:lpstr>Chapter 8: Muscular System</vt:lpstr>
      <vt:lpstr>Intro</vt:lpstr>
      <vt:lpstr>Muscle Tissue</vt:lpstr>
      <vt:lpstr>Name this muscle type:</vt:lpstr>
      <vt:lpstr>Name this muscle type:</vt:lpstr>
      <vt:lpstr>Name this muscle type:</vt:lpstr>
      <vt:lpstr>Muscle Organs – made up of muscle fibers and connective tissue</vt:lpstr>
      <vt:lpstr>Regions of Skeletal Muscle</vt:lpstr>
      <vt:lpstr>Muscle Fibers</vt:lpstr>
      <vt:lpstr>Contraction of Muscle Fibers</vt:lpstr>
      <vt:lpstr>PowerPoint Presentation</vt:lpstr>
      <vt:lpstr>Impulse triggers the release of Ca+ ions.</vt:lpstr>
      <vt:lpstr>Ca+ bind to thin filaments</vt:lpstr>
      <vt:lpstr>Sarcomere shortening = CONTRACTION!</vt:lpstr>
      <vt:lpstr>Functions of a Skeletal Muscle</vt:lpstr>
      <vt:lpstr>Functions of Skeletal Muscle - Movement</vt:lpstr>
      <vt:lpstr>Posture</vt:lpstr>
      <vt:lpstr>Heat Production</vt:lpstr>
      <vt:lpstr>Fatigue</vt:lpstr>
      <vt:lpstr>Role of Other Body Systems in Movement</vt:lpstr>
      <vt:lpstr>Motor Unit </vt:lpstr>
      <vt:lpstr>Muscle Stimulus</vt:lpstr>
      <vt:lpstr>Types of Skeletal Muscle Contraction</vt:lpstr>
      <vt:lpstr>Isotonic and Isometric</vt:lpstr>
      <vt:lpstr>Movements Produced by Muscle Contractions</vt:lpstr>
      <vt:lpstr>Exercise and Skeletal Muscle</vt:lpstr>
      <vt:lpstr>Effects of Exercise on  Skeletal Muscle</vt:lpstr>
      <vt:lpstr>Movements Produced by Skeletal Muscle Contractions</vt:lpstr>
      <vt:lpstr>PowerPoint Presentation</vt:lpstr>
      <vt:lpstr>PowerPoint Presentation</vt:lpstr>
      <vt:lpstr>Skeletal Muscle Groups</vt:lpstr>
      <vt:lpstr>Muscles of Head and Neck</vt:lpstr>
      <vt:lpstr>Skeletal Muscle Groups</vt:lpstr>
      <vt:lpstr>Muscles of the Trunk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Muscular System</dc:title>
  <dc:creator>Microsoft Office User</dc:creator>
  <cp:lastModifiedBy>Microsoft Office User</cp:lastModifiedBy>
  <cp:revision>18</cp:revision>
  <dcterms:created xsi:type="dcterms:W3CDTF">2017-09-25T04:30:28Z</dcterms:created>
  <dcterms:modified xsi:type="dcterms:W3CDTF">2017-11-22T00:16:29Z</dcterms:modified>
</cp:coreProperties>
</file>