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82"/>
    <p:restoredTop sz="78448"/>
  </p:normalViewPr>
  <p:slideViewPr>
    <p:cSldViewPr snapToGrid="0" snapToObjects="1">
      <p:cViewPr varScale="1">
        <p:scale>
          <a:sx n="85" d="100"/>
          <a:sy n="85" d="100"/>
        </p:scale>
        <p:origin x="1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5374C6-9D0F-BE4B-BB34-39958CBA5306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42147DC-AF42-F441-83DF-0447B4602C7F}">
      <dgm:prSet/>
      <dgm:spPr/>
      <dgm:t>
        <a:bodyPr/>
        <a:lstStyle/>
        <a:p>
          <a:pPr rtl="0"/>
          <a:r>
            <a:rPr lang="en-US" dirty="0" smtClean="0"/>
            <a:t>Type A </a:t>
          </a:r>
          <a:endParaRPr lang="en-US" dirty="0"/>
        </a:p>
      </dgm:t>
    </dgm:pt>
    <dgm:pt modelId="{C6ECC77B-0C6E-C347-B881-27F526AABDC7}" type="parTrans" cxnId="{68AB1631-0975-9A4A-9665-ABC596745D60}">
      <dgm:prSet/>
      <dgm:spPr/>
      <dgm:t>
        <a:bodyPr/>
        <a:lstStyle/>
        <a:p>
          <a:endParaRPr lang="en-US"/>
        </a:p>
      </dgm:t>
    </dgm:pt>
    <dgm:pt modelId="{C0CF0F61-FAB5-3D4F-B046-25E88DCAEA78}" type="sibTrans" cxnId="{68AB1631-0975-9A4A-9665-ABC596745D60}">
      <dgm:prSet/>
      <dgm:spPr/>
      <dgm:t>
        <a:bodyPr/>
        <a:lstStyle/>
        <a:p>
          <a:endParaRPr lang="en-US"/>
        </a:p>
      </dgm:t>
    </dgm:pt>
    <dgm:pt modelId="{86A378EF-3855-0C46-BE7D-366946F0FDDB}">
      <dgm:prSet/>
      <dgm:spPr/>
      <dgm:t>
        <a:bodyPr/>
        <a:lstStyle/>
        <a:p>
          <a:pPr rtl="0"/>
          <a:r>
            <a:rPr lang="en-US" dirty="0" smtClean="0"/>
            <a:t>Type A self-antigens in RBCs; </a:t>
          </a:r>
          <a:r>
            <a:rPr lang="en-US" b="1" dirty="0" smtClean="0"/>
            <a:t>anti-B type antibodies in plasma</a:t>
          </a:r>
          <a:endParaRPr lang="en-US" b="1" dirty="0"/>
        </a:p>
      </dgm:t>
    </dgm:pt>
    <dgm:pt modelId="{87518DE2-F27B-E748-B8B2-05CCD8CE4DAC}" type="parTrans" cxnId="{79E4AE9C-E929-8944-8E00-9ADABB43C56B}">
      <dgm:prSet/>
      <dgm:spPr/>
      <dgm:t>
        <a:bodyPr/>
        <a:lstStyle/>
        <a:p>
          <a:endParaRPr lang="en-US"/>
        </a:p>
      </dgm:t>
    </dgm:pt>
    <dgm:pt modelId="{79496893-329C-EE47-8BAD-FF2DB17069ED}" type="sibTrans" cxnId="{79E4AE9C-E929-8944-8E00-9ADABB43C56B}">
      <dgm:prSet/>
      <dgm:spPr/>
      <dgm:t>
        <a:bodyPr/>
        <a:lstStyle/>
        <a:p>
          <a:endParaRPr lang="en-US"/>
        </a:p>
      </dgm:t>
    </dgm:pt>
    <dgm:pt modelId="{CBB78C86-FDF6-C54F-A751-420DBF701AE4}">
      <dgm:prSet/>
      <dgm:spPr/>
      <dgm:t>
        <a:bodyPr/>
        <a:lstStyle/>
        <a:p>
          <a:pPr rtl="0"/>
          <a:r>
            <a:rPr lang="en-US" smtClean="0"/>
            <a:t>Type B </a:t>
          </a:r>
          <a:endParaRPr lang="en-US"/>
        </a:p>
      </dgm:t>
    </dgm:pt>
    <dgm:pt modelId="{66572843-57C9-3F49-82DD-8075BC042281}" type="parTrans" cxnId="{0BA49288-C773-9349-BD3C-B6FDE71D3A7E}">
      <dgm:prSet/>
      <dgm:spPr/>
      <dgm:t>
        <a:bodyPr/>
        <a:lstStyle/>
        <a:p>
          <a:endParaRPr lang="en-US"/>
        </a:p>
      </dgm:t>
    </dgm:pt>
    <dgm:pt modelId="{881F3051-3114-D145-AC88-2CB9C576AF60}" type="sibTrans" cxnId="{0BA49288-C773-9349-BD3C-B6FDE71D3A7E}">
      <dgm:prSet/>
      <dgm:spPr/>
      <dgm:t>
        <a:bodyPr/>
        <a:lstStyle/>
        <a:p>
          <a:endParaRPr lang="en-US"/>
        </a:p>
      </dgm:t>
    </dgm:pt>
    <dgm:pt modelId="{37F1E826-73B1-384F-9A19-F4FD49744E9A}">
      <dgm:prSet/>
      <dgm:spPr/>
      <dgm:t>
        <a:bodyPr/>
        <a:lstStyle/>
        <a:p>
          <a:pPr rtl="0"/>
          <a:r>
            <a:rPr lang="en-US" dirty="0" smtClean="0"/>
            <a:t>Type B self-antigens in RBCs; </a:t>
          </a:r>
          <a:r>
            <a:rPr lang="en-US" b="1" dirty="0" smtClean="0"/>
            <a:t>anti-A type antibodies in plasma</a:t>
          </a:r>
          <a:endParaRPr lang="en-US" b="1" dirty="0"/>
        </a:p>
      </dgm:t>
    </dgm:pt>
    <dgm:pt modelId="{DF9B4656-98E2-C54C-86AE-F3A0F88E38DC}" type="parTrans" cxnId="{473F2BA2-5509-B340-8101-9D0B6B98B8A5}">
      <dgm:prSet/>
      <dgm:spPr/>
      <dgm:t>
        <a:bodyPr/>
        <a:lstStyle/>
        <a:p>
          <a:endParaRPr lang="en-US"/>
        </a:p>
      </dgm:t>
    </dgm:pt>
    <dgm:pt modelId="{4C47D257-B4AF-274E-8356-B148E02B3D17}" type="sibTrans" cxnId="{473F2BA2-5509-B340-8101-9D0B6B98B8A5}">
      <dgm:prSet/>
      <dgm:spPr/>
      <dgm:t>
        <a:bodyPr/>
        <a:lstStyle/>
        <a:p>
          <a:endParaRPr lang="en-US"/>
        </a:p>
      </dgm:t>
    </dgm:pt>
    <dgm:pt modelId="{7237DA05-7036-7D49-9199-9A7A9FAAE6BE}">
      <dgm:prSet/>
      <dgm:spPr/>
      <dgm:t>
        <a:bodyPr/>
        <a:lstStyle/>
        <a:p>
          <a:pPr rtl="0"/>
          <a:r>
            <a:rPr lang="en-US" smtClean="0"/>
            <a:t>Type AB </a:t>
          </a:r>
          <a:endParaRPr lang="en-US"/>
        </a:p>
      </dgm:t>
    </dgm:pt>
    <dgm:pt modelId="{587669C6-C9F7-4B48-9571-7D17AD4F6D22}" type="parTrans" cxnId="{03ECD767-6EE9-3740-9929-36F29DCE62C6}">
      <dgm:prSet/>
      <dgm:spPr/>
      <dgm:t>
        <a:bodyPr/>
        <a:lstStyle/>
        <a:p>
          <a:endParaRPr lang="en-US"/>
        </a:p>
      </dgm:t>
    </dgm:pt>
    <dgm:pt modelId="{66E019D2-A6C4-2841-B9D7-C146BAE183A8}" type="sibTrans" cxnId="{03ECD767-6EE9-3740-9929-36F29DCE62C6}">
      <dgm:prSet/>
      <dgm:spPr/>
      <dgm:t>
        <a:bodyPr/>
        <a:lstStyle/>
        <a:p>
          <a:endParaRPr lang="en-US"/>
        </a:p>
      </dgm:t>
    </dgm:pt>
    <dgm:pt modelId="{2E6D8A17-8F78-B646-A169-2A3FE00F185E}">
      <dgm:prSet/>
      <dgm:spPr/>
      <dgm:t>
        <a:bodyPr/>
        <a:lstStyle/>
        <a:p>
          <a:pPr rtl="0"/>
          <a:r>
            <a:rPr lang="en-US" dirty="0" smtClean="0"/>
            <a:t>Type A and type B self-antigens in RBCs; </a:t>
          </a:r>
          <a:r>
            <a:rPr lang="en-US" b="1" dirty="0" smtClean="0"/>
            <a:t>no anti-A or anti-B antibodies in plasma</a:t>
          </a:r>
          <a:endParaRPr lang="en-US" b="1" dirty="0"/>
        </a:p>
      </dgm:t>
    </dgm:pt>
    <dgm:pt modelId="{D824446C-4A71-9848-BD1E-69F7EDBFBDDE}" type="parTrans" cxnId="{B9C2712D-4211-7E45-88B1-2824CD6DA670}">
      <dgm:prSet/>
      <dgm:spPr/>
      <dgm:t>
        <a:bodyPr/>
        <a:lstStyle/>
        <a:p>
          <a:endParaRPr lang="en-US"/>
        </a:p>
      </dgm:t>
    </dgm:pt>
    <dgm:pt modelId="{744D4A00-090D-CA49-A340-3697DBCDEB01}" type="sibTrans" cxnId="{B9C2712D-4211-7E45-88B1-2824CD6DA670}">
      <dgm:prSet/>
      <dgm:spPr/>
      <dgm:t>
        <a:bodyPr/>
        <a:lstStyle/>
        <a:p>
          <a:endParaRPr lang="en-US"/>
        </a:p>
      </dgm:t>
    </dgm:pt>
    <dgm:pt modelId="{5A668910-F61A-3341-9C9C-4920D66F5B99}">
      <dgm:prSet/>
      <dgm:spPr/>
      <dgm:t>
        <a:bodyPr/>
        <a:lstStyle/>
        <a:p>
          <a:pPr rtl="0"/>
          <a:r>
            <a:rPr lang="en-US" dirty="0" smtClean="0"/>
            <a:t>Type O </a:t>
          </a:r>
          <a:endParaRPr lang="en-US" dirty="0"/>
        </a:p>
      </dgm:t>
    </dgm:pt>
    <dgm:pt modelId="{5E4037E6-272B-824D-B9D5-4238F4EFF63E}" type="parTrans" cxnId="{1E4A963D-D3D7-314E-956B-8601B9D805CC}">
      <dgm:prSet/>
      <dgm:spPr/>
      <dgm:t>
        <a:bodyPr/>
        <a:lstStyle/>
        <a:p>
          <a:endParaRPr lang="en-US"/>
        </a:p>
      </dgm:t>
    </dgm:pt>
    <dgm:pt modelId="{2D70E072-867E-AC43-9309-7868FEAFA1BD}" type="sibTrans" cxnId="{1E4A963D-D3D7-314E-956B-8601B9D805CC}">
      <dgm:prSet/>
      <dgm:spPr/>
      <dgm:t>
        <a:bodyPr/>
        <a:lstStyle/>
        <a:p>
          <a:endParaRPr lang="en-US"/>
        </a:p>
      </dgm:t>
    </dgm:pt>
    <dgm:pt modelId="{1E4C3C70-F2F2-E84D-9BA5-73CAD393F405}">
      <dgm:prSet/>
      <dgm:spPr/>
      <dgm:t>
        <a:bodyPr/>
        <a:lstStyle/>
        <a:p>
          <a:pPr rtl="0"/>
          <a:r>
            <a:rPr lang="en-US" dirty="0" smtClean="0"/>
            <a:t>No type A or type B self-antigens in RBCs</a:t>
          </a:r>
          <a:r>
            <a:rPr lang="en-US" b="1" dirty="0" smtClean="0"/>
            <a:t>; both anti-A and anti-B antibodies in plasma</a:t>
          </a:r>
          <a:endParaRPr lang="en-US" b="1" dirty="0"/>
        </a:p>
      </dgm:t>
    </dgm:pt>
    <dgm:pt modelId="{78501225-B766-8046-AC12-36CB1EC9F188}" type="parTrans" cxnId="{367B4EF4-AF23-3B4D-88A1-BF9FB8E71246}">
      <dgm:prSet/>
      <dgm:spPr/>
      <dgm:t>
        <a:bodyPr/>
        <a:lstStyle/>
        <a:p>
          <a:endParaRPr lang="en-US"/>
        </a:p>
      </dgm:t>
    </dgm:pt>
    <dgm:pt modelId="{817F5CEC-EC87-9241-B2AC-4BB632D5E3CF}" type="sibTrans" cxnId="{367B4EF4-AF23-3B4D-88A1-BF9FB8E71246}">
      <dgm:prSet/>
      <dgm:spPr/>
      <dgm:t>
        <a:bodyPr/>
        <a:lstStyle/>
        <a:p>
          <a:endParaRPr lang="en-US"/>
        </a:p>
      </dgm:t>
    </dgm:pt>
    <dgm:pt modelId="{E3BC9CCC-AE72-F34F-8453-88D6BDD880AB}" type="pres">
      <dgm:prSet presAssocID="{FA5374C6-9D0F-BE4B-BB34-39958CBA5306}" presName="diagram" presStyleCnt="0">
        <dgm:presLayoutVars>
          <dgm:dir/>
          <dgm:resizeHandles val="exact"/>
        </dgm:presLayoutVars>
      </dgm:prSet>
      <dgm:spPr/>
    </dgm:pt>
    <dgm:pt modelId="{3528436F-4B4C-2A4B-8993-D39E93E173B9}" type="pres">
      <dgm:prSet presAssocID="{A42147DC-AF42-F441-83DF-0447B4602C7F}" presName="node" presStyleLbl="node1" presStyleIdx="0" presStyleCnt="4">
        <dgm:presLayoutVars>
          <dgm:bulletEnabled val="1"/>
        </dgm:presLayoutVars>
      </dgm:prSet>
      <dgm:spPr/>
    </dgm:pt>
    <dgm:pt modelId="{88D09C02-2AB3-7A42-A7CB-F3550DEB4BF6}" type="pres">
      <dgm:prSet presAssocID="{C0CF0F61-FAB5-3D4F-B046-25E88DCAEA78}" presName="sibTrans" presStyleCnt="0"/>
      <dgm:spPr/>
    </dgm:pt>
    <dgm:pt modelId="{6ECD47AB-77A0-A747-8FB9-19DBC9FD929A}" type="pres">
      <dgm:prSet presAssocID="{CBB78C86-FDF6-C54F-A751-420DBF701AE4}" presName="node" presStyleLbl="node1" presStyleIdx="1" presStyleCnt="4">
        <dgm:presLayoutVars>
          <dgm:bulletEnabled val="1"/>
        </dgm:presLayoutVars>
      </dgm:prSet>
      <dgm:spPr/>
    </dgm:pt>
    <dgm:pt modelId="{543AFB21-5AD4-0443-97B3-683561943A37}" type="pres">
      <dgm:prSet presAssocID="{881F3051-3114-D145-AC88-2CB9C576AF60}" presName="sibTrans" presStyleCnt="0"/>
      <dgm:spPr/>
    </dgm:pt>
    <dgm:pt modelId="{10CF4B22-3A91-744D-8089-5F3930470D9E}" type="pres">
      <dgm:prSet presAssocID="{7237DA05-7036-7D49-9199-9A7A9FAAE6BE}" presName="node" presStyleLbl="node1" presStyleIdx="2" presStyleCnt="4">
        <dgm:presLayoutVars>
          <dgm:bulletEnabled val="1"/>
        </dgm:presLayoutVars>
      </dgm:prSet>
      <dgm:spPr/>
    </dgm:pt>
    <dgm:pt modelId="{0E153EE5-4F56-E44A-8144-3CEA8870891B}" type="pres">
      <dgm:prSet presAssocID="{66E019D2-A6C4-2841-B9D7-C146BAE183A8}" presName="sibTrans" presStyleCnt="0"/>
      <dgm:spPr/>
    </dgm:pt>
    <dgm:pt modelId="{35E553E3-9352-3A4E-9FAB-9866B379427F}" type="pres">
      <dgm:prSet presAssocID="{5A668910-F61A-3341-9C9C-4920D66F5B99}" presName="node" presStyleLbl="node1" presStyleIdx="3" presStyleCnt="4">
        <dgm:presLayoutVars>
          <dgm:bulletEnabled val="1"/>
        </dgm:presLayoutVars>
      </dgm:prSet>
      <dgm:spPr/>
    </dgm:pt>
  </dgm:ptLst>
  <dgm:cxnLst>
    <dgm:cxn modelId="{03ECD767-6EE9-3740-9929-36F29DCE62C6}" srcId="{FA5374C6-9D0F-BE4B-BB34-39958CBA5306}" destId="{7237DA05-7036-7D49-9199-9A7A9FAAE6BE}" srcOrd="2" destOrd="0" parTransId="{587669C6-C9F7-4B48-9571-7D17AD4F6D22}" sibTransId="{66E019D2-A6C4-2841-B9D7-C146BAE183A8}"/>
    <dgm:cxn modelId="{68AB1631-0975-9A4A-9665-ABC596745D60}" srcId="{FA5374C6-9D0F-BE4B-BB34-39958CBA5306}" destId="{A42147DC-AF42-F441-83DF-0447B4602C7F}" srcOrd="0" destOrd="0" parTransId="{C6ECC77B-0C6E-C347-B881-27F526AABDC7}" sibTransId="{C0CF0F61-FAB5-3D4F-B046-25E88DCAEA78}"/>
    <dgm:cxn modelId="{2601F6F4-3E68-9D4F-8B08-6B6C4E5B0FEA}" type="presOf" srcId="{CBB78C86-FDF6-C54F-A751-420DBF701AE4}" destId="{6ECD47AB-77A0-A747-8FB9-19DBC9FD929A}" srcOrd="0" destOrd="0" presId="urn:microsoft.com/office/officeart/2005/8/layout/default"/>
    <dgm:cxn modelId="{367B4EF4-AF23-3B4D-88A1-BF9FB8E71246}" srcId="{5A668910-F61A-3341-9C9C-4920D66F5B99}" destId="{1E4C3C70-F2F2-E84D-9BA5-73CAD393F405}" srcOrd="0" destOrd="0" parTransId="{78501225-B766-8046-AC12-36CB1EC9F188}" sibTransId="{817F5CEC-EC87-9241-B2AC-4BB632D5E3CF}"/>
    <dgm:cxn modelId="{6A29F5E9-7592-564D-AA55-156A4893AEB5}" type="presOf" srcId="{37F1E826-73B1-384F-9A19-F4FD49744E9A}" destId="{6ECD47AB-77A0-A747-8FB9-19DBC9FD929A}" srcOrd="0" destOrd="1" presId="urn:microsoft.com/office/officeart/2005/8/layout/default"/>
    <dgm:cxn modelId="{132D6F68-D55C-B24B-936E-136893B41AB6}" type="presOf" srcId="{7237DA05-7036-7D49-9199-9A7A9FAAE6BE}" destId="{10CF4B22-3A91-744D-8089-5F3930470D9E}" srcOrd="0" destOrd="0" presId="urn:microsoft.com/office/officeart/2005/8/layout/default"/>
    <dgm:cxn modelId="{79E4AE9C-E929-8944-8E00-9ADABB43C56B}" srcId="{A42147DC-AF42-F441-83DF-0447B4602C7F}" destId="{86A378EF-3855-0C46-BE7D-366946F0FDDB}" srcOrd="0" destOrd="0" parTransId="{87518DE2-F27B-E748-B8B2-05CCD8CE4DAC}" sibTransId="{79496893-329C-EE47-8BAD-FF2DB17069ED}"/>
    <dgm:cxn modelId="{473F2BA2-5509-B340-8101-9D0B6B98B8A5}" srcId="{CBB78C86-FDF6-C54F-A751-420DBF701AE4}" destId="{37F1E826-73B1-384F-9A19-F4FD49744E9A}" srcOrd="0" destOrd="0" parTransId="{DF9B4656-98E2-C54C-86AE-F3A0F88E38DC}" sibTransId="{4C47D257-B4AF-274E-8356-B148E02B3D17}"/>
    <dgm:cxn modelId="{E5711C90-8D46-A042-9A83-FA2899206DC9}" type="presOf" srcId="{A42147DC-AF42-F441-83DF-0447B4602C7F}" destId="{3528436F-4B4C-2A4B-8993-D39E93E173B9}" srcOrd="0" destOrd="0" presId="urn:microsoft.com/office/officeart/2005/8/layout/default"/>
    <dgm:cxn modelId="{CB9ACD02-F6B5-A349-9E00-FE2ED0EDF273}" type="presOf" srcId="{FA5374C6-9D0F-BE4B-BB34-39958CBA5306}" destId="{E3BC9CCC-AE72-F34F-8453-88D6BDD880AB}" srcOrd="0" destOrd="0" presId="urn:microsoft.com/office/officeart/2005/8/layout/default"/>
    <dgm:cxn modelId="{0BA49288-C773-9349-BD3C-B6FDE71D3A7E}" srcId="{FA5374C6-9D0F-BE4B-BB34-39958CBA5306}" destId="{CBB78C86-FDF6-C54F-A751-420DBF701AE4}" srcOrd="1" destOrd="0" parTransId="{66572843-57C9-3F49-82DD-8075BC042281}" sibTransId="{881F3051-3114-D145-AC88-2CB9C576AF60}"/>
    <dgm:cxn modelId="{2900F37A-B2D2-6447-A4EA-28E3D23B3475}" type="presOf" srcId="{86A378EF-3855-0C46-BE7D-366946F0FDDB}" destId="{3528436F-4B4C-2A4B-8993-D39E93E173B9}" srcOrd="0" destOrd="1" presId="urn:microsoft.com/office/officeart/2005/8/layout/default"/>
    <dgm:cxn modelId="{1E4A963D-D3D7-314E-956B-8601B9D805CC}" srcId="{FA5374C6-9D0F-BE4B-BB34-39958CBA5306}" destId="{5A668910-F61A-3341-9C9C-4920D66F5B99}" srcOrd="3" destOrd="0" parTransId="{5E4037E6-272B-824D-B9D5-4238F4EFF63E}" sibTransId="{2D70E072-867E-AC43-9309-7868FEAFA1BD}"/>
    <dgm:cxn modelId="{879A214C-D373-6344-B048-F1C71F6290E8}" type="presOf" srcId="{2E6D8A17-8F78-B646-A169-2A3FE00F185E}" destId="{10CF4B22-3A91-744D-8089-5F3930470D9E}" srcOrd="0" destOrd="1" presId="urn:microsoft.com/office/officeart/2005/8/layout/default"/>
    <dgm:cxn modelId="{33897D3D-B583-CB43-AB66-D41494993FF9}" type="presOf" srcId="{5A668910-F61A-3341-9C9C-4920D66F5B99}" destId="{35E553E3-9352-3A4E-9FAB-9866B379427F}" srcOrd="0" destOrd="0" presId="urn:microsoft.com/office/officeart/2005/8/layout/default"/>
    <dgm:cxn modelId="{B9C2712D-4211-7E45-88B1-2824CD6DA670}" srcId="{7237DA05-7036-7D49-9199-9A7A9FAAE6BE}" destId="{2E6D8A17-8F78-B646-A169-2A3FE00F185E}" srcOrd="0" destOrd="0" parTransId="{D824446C-4A71-9848-BD1E-69F7EDBFBDDE}" sibTransId="{744D4A00-090D-CA49-A340-3697DBCDEB01}"/>
    <dgm:cxn modelId="{89AB32FC-E326-7A42-BBD9-D8BC70933090}" type="presOf" srcId="{1E4C3C70-F2F2-E84D-9BA5-73CAD393F405}" destId="{35E553E3-9352-3A4E-9FAB-9866B379427F}" srcOrd="0" destOrd="1" presId="urn:microsoft.com/office/officeart/2005/8/layout/default"/>
    <dgm:cxn modelId="{2FA4CB02-78C6-5C4B-B98B-E6E702DDBF11}" type="presParOf" srcId="{E3BC9CCC-AE72-F34F-8453-88D6BDD880AB}" destId="{3528436F-4B4C-2A4B-8993-D39E93E173B9}" srcOrd="0" destOrd="0" presId="urn:microsoft.com/office/officeart/2005/8/layout/default"/>
    <dgm:cxn modelId="{7AE28FDE-5A09-5842-B9FF-7EB15003E28D}" type="presParOf" srcId="{E3BC9CCC-AE72-F34F-8453-88D6BDD880AB}" destId="{88D09C02-2AB3-7A42-A7CB-F3550DEB4BF6}" srcOrd="1" destOrd="0" presId="urn:microsoft.com/office/officeart/2005/8/layout/default"/>
    <dgm:cxn modelId="{D16ECEAC-EA9A-634D-9E22-94EF815045E2}" type="presParOf" srcId="{E3BC9CCC-AE72-F34F-8453-88D6BDD880AB}" destId="{6ECD47AB-77A0-A747-8FB9-19DBC9FD929A}" srcOrd="2" destOrd="0" presId="urn:microsoft.com/office/officeart/2005/8/layout/default"/>
    <dgm:cxn modelId="{400A9FC0-7853-5547-A38F-ED052D54B2E4}" type="presParOf" srcId="{E3BC9CCC-AE72-F34F-8453-88D6BDD880AB}" destId="{543AFB21-5AD4-0443-97B3-683561943A37}" srcOrd="3" destOrd="0" presId="urn:microsoft.com/office/officeart/2005/8/layout/default"/>
    <dgm:cxn modelId="{E6721C43-2495-4649-A215-B6D6BB357ADC}" type="presParOf" srcId="{E3BC9CCC-AE72-F34F-8453-88D6BDD880AB}" destId="{10CF4B22-3A91-744D-8089-5F3930470D9E}" srcOrd="4" destOrd="0" presId="urn:microsoft.com/office/officeart/2005/8/layout/default"/>
    <dgm:cxn modelId="{8BF1E63D-9FD6-DD4D-83D9-0C2083A36C7C}" type="presParOf" srcId="{E3BC9CCC-AE72-F34F-8453-88D6BDD880AB}" destId="{0E153EE5-4F56-E44A-8144-3CEA8870891B}" srcOrd="5" destOrd="0" presId="urn:microsoft.com/office/officeart/2005/8/layout/default"/>
    <dgm:cxn modelId="{C1C647A1-E189-3B4D-95A2-6F709091DD35}" type="presParOf" srcId="{E3BC9CCC-AE72-F34F-8453-88D6BDD880AB}" destId="{35E553E3-9352-3A4E-9FAB-9866B379427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8436F-4B4C-2A4B-8993-D39E93E173B9}">
      <dsp:nvSpPr>
        <dsp:cNvPr id="0" name=""/>
        <dsp:cNvSpPr/>
      </dsp:nvSpPr>
      <dsp:spPr>
        <a:xfrm>
          <a:off x="78581" y="491"/>
          <a:ext cx="3094136" cy="185648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Type A </a:t>
          </a:r>
          <a:endParaRPr lang="en-US" sz="26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Type A self-antigens in RBCs; </a:t>
          </a:r>
          <a:r>
            <a:rPr lang="en-US" sz="2000" b="1" kern="1200" dirty="0" smtClean="0"/>
            <a:t>anti-B type antibodies in plasma</a:t>
          </a:r>
          <a:endParaRPr lang="en-US" sz="2000" b="1" kern="1200" dirty="0"/>
        </a:p>
      </dsp:txBody>
      <dsp:txXfrm>
        <a:off x="78581" y="491"/>
        <a:ext cx="3094136" cy="1856482"/>
      </dsp:txXfrm>
    </dsp:sp>
    <dsp:sp modelId="{6ECD47AB-77A0-A747-8FB9-19DBC9FD929A}">
      <dsp:nvSpPr>
        <dsp:cNvPr id="0" name=""/>
        <dsp:cNvSpPr/>
      </dsp:nvSpPr>
      <dsp:spPr>
        <a:xfrm>
          <a:off x="3482131" y="491"/>
          <a:ext cx="3094136" cy="185648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Type B </a:t>
          </a:r>
          <a:endParaRPr lang="en-US" sz="26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Type B self-antigens in RBCs; </a:t>
          </a:r>
          <a:r>
            <a:rPr lang="en-US" sz="2000" b="1" kern="1200" dirty="0" smtClean="0"/>
            <a:t>anti-A type antibodies in plasma</a:t>
          </a:r>
          <a:endParaRPr lang="en-US" sz="2000" b="1" kern="1200" dirty="0"/>
        </a:p>
      </dsp:txBody>
      <dsp:txXfrm>
        <a:off x="3482131" y="491"/>
        <a:ext cx="3094136" cy="1856482"/>
      </dsp:txXfrm>
    </dsp:sp>
    <dsp:sp modelId="{10CF4B22-3A91-744D-8089-5F3930470D9E}">
      <dsp:nvSpPr>
        <dsp:cNvPr id="0" name=""/>
        <dsp:cNvSpPr/>
      </dsp:nvSpPr>
      <dsp:spPr>
        <a:xfrm>
          <a:off x="6885682" y="491"/>
          <a:ext cx="3094136" cy="185648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Type AB </a:t>
          </a:r>
          <a:endParaRPr lang="en-US" sz="26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Type A and type B self-antigens in RBCs; </a:t>
          </a:r>
          <a:r>
            <a:rPr lang="en-US" sz="2000" b="1" kern="1200" dirty="0" smtClean="0"/>
            <a:t>no anti-A or anti-B antibodies in plasma</a:t>
          </a:r>
          <a:endParaRPr lang="en-US" sz="2000" b="1" kern="1200" dirty="0"/>
        </a:p>
      </dsp:txBody>
      <dsp:txXfrm>
        <a:off x="6885682" y="491"/>
        <a:ext cx="3094136" cy="1856482"/>
      </dsp:txXfrm>
    </dsp:sp>
    <dsp:sp modelId="{35E553E3-9352-3A4E-9FAB-9866B379427F}">
      <dsp:nvSpPr>
        <dsp:cNvPr id="0" name=""/>
        <dsp:cNvSpPr/>
      </dsp:nvSpPr>
      <dsp:spPr>
        <a:xfrm>
          <a:off x="3482131" y="2166386"/>
          <a:ext cx="3094136" cy="185648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Type O </a:t>
          </a:r>
          <a:endParaRPr lang="en-US" sz="26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/>
            <a:t>No type A or type B self-antigens in RBCs</a:t>
          </a:r>
          <a:r>
            <a:rPr lang="en-US" sz="2000" b="1" kern="1200" dirty="0" smtClean="0"/>
            <a:t>; both anti-A and anti-B antibodies in plasma</a:t>
          </a:r>
          <a:endParaRPr lang="en-US" sz="2000" b="1" kern="1200" dirty="0"/>
        </a:p>
      </dsp:txBody>
      <dsp:txXfrm>
        <a:off x="3482131" y="2166386"/>
        <a:ext cx="3094136" cy="1856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9A1BD-501F-D646-8F01-7D051CC8FA3C}" type="datetimeFigureOut">
              <a:rPr lang="en-US" smtClean="0"/>
              <a:t>12/3/17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B70D-9CA4-9344-BA9E-66EE5BE8D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9B70D-9CA4-9344-BA9E-66EE5BE8DF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73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altLang="en-US" dirty="0" smtClean="0">
                <a:latin typeface="Times New Roman" charset="0"/>
                <a:ea typeface="MS PGothic" charset="-128"/>
              </a:rPr>
              <a:t>All Rh-negative mothers who carry an Rh-positive baby should be treated with an immunoglobulin (antibody) serum (</a:t>
            </a:r>
            <a:r>
              <a:rPr lang="en-US" altLang="en-US" dirty="0" err="1" smtClean="0">
                <a:latin typeface="Times New Roman" charset="0"/>
                <a:ea typeface="MS PGothic" charset="-128"/>
              </a:rPr>
              <a:t>RhoGAM</a:t>
            </a:r>
            <a:r>
              <a:rPr lang="en-US" altLang="en-US" dirty="0" smtClean="0">
                <a:latin typeface="Times New Roman" charset="0"/>
                <a:ea typeface="MS PGothic" charset="-128"/>
              </a:rPr>
              <a:t>).</a:t>
            </a:r>
          </a:p>
          <a:p>
            <a:pPr marL="171450" indent="-171450">
              <a:buFont typeface="Arial" charset="0"/>
              <a:buChar char="•"/>
            </a:pPr>
            <a:r>
              <a:rPr lang="en-US" altLang="en-US" dirty="0" smtClean="0">
                <a:latin typeface="Times New Roman" charset="0"/>
                <a:ea typeface="MS PGothic" charset="-128"/>
              </a:rPr>
              <a:t>Likewise, a person with Rh-negative blood who receives a transfusion of Rh-positive blood will also develop anti-Rh antibodies and be at risk of an immune reaction if exposed to Rh-positive blood again later.</a:t>
            </a:r>
          </a:p>
          <a:p>
            <a:pPr marL="171450" indent="-171450">
              <a:buFont typeface="Arial" charset="0"/>
              <a:buChar char="•"/>
            </a:pPr>
            <a:r>
              <a:rPr lang="en-US" altLang="en-US" dirty="0" smtClean="0">
                <a:latin typeface="Times New Roman" charset="0"/>
                <a:ea typeface="MS PGothic" charset="-128"/>
              </a:rPr>
              <a:t>Knowing one’s blood type can be lifesaving in a medical emergency or during surgery.</a:t>
            </a:r>
          </a:p>
          <a:p>
            <a:pPr marL="171450" indent="-171450"/>
            <a:endParaRPr lang="en-US" altLang="en-US" dirty="0" smtClean="0">
              <a:latin typeface="Times New Roman" charset="0"/>
              <a:ea typeface="MS PGothic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9B70D-9CA4-9344-BA9E-66EE5BE8DF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27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altLang="en-US" dirty="0">
                <a:latin typeface="Times New Roman" charset="0"/>
                <a:ea typeface="MS PGothic" charset="-128"/>
              </a:rPr>
              <a:t>Different types of WBCs are categorized by the presence or absence of stained granules in their cytoplasm.</a:t>
            </a:r>
          </a:p>
          <a:p>
            <a:pPr marL="171450" indent="-171450">
              <a:buFont typeface="Arial" charset="0"/>
              <a:buChar char="•"/>
            </a:pPr>
            <a:r>
              <a:rPr lang="en-US" altLang="en-US" dirty="0">
                <a:latin typeface="Times New Roman" charset="0"/>
                <a:ea typeface="MS PGothic" charset="-128"/>
              </a:rPr>
              <a:t>All of the WBCs are involved in immunity.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9B70D-9CA4-9344-BA9E-66EE5BE8DF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7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9B70D-9CA4-9344-BA9E-66EE5BE8DF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93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altLang="en-US" dirty="0" smtClean="0">
                <a:latin typeface="Times New Roman" charset="0"/>
                <a:ea typeface="MS PGothic" charset="-128"/>
              </a:rPr>
              <a:t>A number of drugs are now available to help dissolve abnormal clots.</a:t>
            </a:r>
          </a:p>
          <a:p>
            <a:pPr marL="171450" indent="-171450">
              <a:buFont typeface="Arial" charset="0"/>
              <a:buChar char="•"/>
            </a:pPr>
            <a:r>
              <a:rPr lang="en-US" altLang="en-US" i="1" dirty="0" smtClean="0">
                <a:latin typeface="Times New Roman" charset="0"/>
                <a:ea typeface="MS PGothic" charset="-128"/>
              </a:rPr>
              <a:t>Streptokinase </a:t>
            </a:r>
            <a:r>
              <a:rPr lang="en-US" altLang="en-US" dirty="0" smtClean="0">
                <a:latin typeface="Times New Roman" charset="0"/>
                <a:ea typeface="MS PGothic" charset="-128"/>
              </a:rPr>
              <a:t>and</a:t>
            </a:r>
            <a:r>
              <a:rPr lang="en-US" altLang="en-US" i="1" dirty="0" smtClean="0">
                <a:latin typeface="Times New Roman" charset="0"/>
                <a:ea typeface="MS PGothic" charset="-128"/>
              </a:rPr>
              <a:t> recombinant tissue plasminogen activator </a:t>
            </a:r>
            <a:r>
              <a:rPr lang="en-US" altLang="en-US" dirty="0" smtClean="0">
                <a:latin typeface="Times New Roman" charset="0"/>
                <a:ea typeface="MS PGothic" charset="-128"/>
              </a:rPr>
              <a:t>are drugs frequently used in a variety of conditions, including treatment of clot-induced strokes, heart attacks, and other thrombus-induced and embolus-induced medical emergencies.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9B70D-9CA4-9344-BA9E-66EE5BE8DF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39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B4693B8-7CAA-3241-BD8F-D92FACF83C55}" type="datetimeFigureOut">
              <a:rPr lang="en-US" smtClean="0"/>
              <a:t>12/3/17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6F966F3-954E-5842-91BC-864E098AA55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02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12 - Blood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AP130		North-West College</a:t>
            </a:r>
          </a:p>
          <a:p>
            <a:r>
              <a:rPr lang="en-US" dirty="0" smtClean="0"/>
              <a:t>Ms. Escoto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3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1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57" y="0"/>
            <a:ext cx="1225695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4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9D068DB-E7E7-4102-9402-EAA049E131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C8906C-CCD9-4F71-B3DD-BC1331E1A9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A0D6F13-628B-4FC4-AD48-A2B64677D01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15746F23-6A4C-4A1F-A0CE-A0C8537D52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87C466A-2605-4E25-9E19-8E277E2EAE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7CC7517-DC26-4B88-BF95-5D09F3E93E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9BFE64E-CCE4-4F62-BB14-C7028756C8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 descr="C:\Users\Jori\Desktop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238"/>
            <a:ext cx="8165231" cy="542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Hematocrit Test Readings</a:t>
            </a:r>
          </a:p>
        </p:txBody>
      </p:sp>
    </p:spTree>
    <p:extLst>
      <p:ext uri="{BB962C8B-B14F-4D97-AF65-F5344CB8AC3E}">
        <p14:creationId xmlns:p14="http://schemas.microsoft.com/office/powerpoint/2010/main" val="306535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5A52B12-0826-4A26-ABA2-386F721113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DD0DA68-F652-496F-B8B5-9A66255CA0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F50AF6-4E23-4BD9-92C7-45A3E16E41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17" y="1211126"/>
            <a:ext cx="6798082" cy="4435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Red Blood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Hemoglobin </a:t>
            </a:r>
            <a:r>
              <a:rPr lang="mr-IN" sz="1500" dirty="0">
                <a:solidFill>
                  <a:srgbClr val="FFFFFF"/>
                </a:solidFill>
              </a:rPr>
              <a:t>–</a:t>
            </a:r>
            <a:r>
              <a:rPr lang="en-US" sz="1500" dirty="0">
                <a:solidFill>
                  <a:srgbClr val="FFFFFF"/>
                </a:solidFill>
              </a:rPr>
              <a:t> fill the millions of RBCs in </a:t>
            </a:r>
            <a:r>
              <a:rPr lang="en-US" sz="1500" dirty="0" smtClean="0">
                <a:solidFill>
                  <a:srgbClr val="FFFFFF"/>
                </a:solidFill>
              </a:rPr>
              <a:t>our blood </a:t>
            </a:r>
            <a:r>
              <a:rPr lang="en-US" sz="1500" dirty="0">
                <a:solidFill>
                  <a:srgbClr val="FFFFFF"/>
                </a:solidFill>
              </a:rPr>
              <a:t>and are critical in the transport of oxygen and carbon dioxide to the body’s cells and back out of the body. </a:t>
            </a:r>
            <a:endParaRPr lang="en-US" sz="1500" dirty="0" smtClean="0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500" dirty="0" smtClean="0">
                <a:solidFill>
                  <a:srgbClr val="FFFFFF"/>
                </a:solidFill>
              </a:rPr>
              <a:t>Anemia </a:t>
            </a:r>
            <a:r>
              <a:rPr lang="mr-IN" sz="1500" dirty="0" smtClean="0">
                <a:solidFill>
                  <a:srgbClr val="FFFFFF"/>
                </a:solidFill>
              </a:rPr>
              <a:t>–</a:t>
            </a:r>
            <a:r>
              <a:rPr lang="en-US" sz="1500" dirty="0" smtClean="0">
                <a:solidFill>
                  <a:srgbClr val="FFFFFF"/>
                </a:solidFill>
              </a:rPr>
              <a:t> inability of blood to carry adequate oxygen to tissues. Caused by:</a:t>
            </a:r>
          </a:p>
          <a:p>
            <a:pPr lvl="1">
              <a:buFont typeface="Arial" charset="0"/>
              <a:buChar char="•"/>
            </a:pPr>
            <a:r>
              <a:rPr lang="en-US" sz="1300" dirty="0" smtClean="0">
                <a:solidFill>
                  <a:srgbClr val="FFFFFF"/>
                </a:solidFill>
              </a:rPr>
              <a:t>Inadequate RBC numbers</a:t>
            </a:r>
          </a:p>
          <a:p>
            <a:pPr lvl="1">
              <a:buFont typeface="Arial" charset="0"/>
              <a:buChar char="•"/>
            </a:pPr>
            <a:r>
              <a:rPr lang="en-US" sz="1300" dirty="0" smtClean="0">
                <a:solidFill>
                  <a:srgbClr val="FFFFFF"/>
                </a:solidFill>
              </a:rPr>
              <a:t>Deficiency of hemoglobin</a:t>
            </a:r>
          </a:p>
          <a:p>
            <a:pPr lvl="1">
              <a:buFont typeface="Arial" charset="0"/>
              <a:buChar char="•"/>
            </a:pPr>
            <a:r>
              <a:rPr lang="en-US" sz="1300" dirty="0" smtClean="0">
                <a:solidFill>
                  <a:srgbClr val="FFFFFF"/>
                </a:solidFill>
              </a:rPr>
              <a:t>Pernicious anemia: Deficiency of Vitamin B12. </a:t>
            </a:r>
          </a:p>
          <a:p>
            <a:endParaRPr lang="en-US" sz="1500" dirty="0">
              <a:solidFill>
                <a:srgbClr val="FFFFFF"/>
              </a:solidFill>
            </a:endParaRPr>
          </a:p>
          <a:p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D03F1B22-6BE5-407A-9027-D46237C736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50844DA-CE45-4F7E-A994-16D702DBC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0D990FE-A961-4BD0-BE00-23C4B8CFAE5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CF72216-3032-4D96-A301-EF60ADBF4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-2174" r="-514" b="-1641"/>
          <a:stretch/>
        </p:blipFill>
        <p:spPr>
          <a:xfrm>
            <a:off x="98652" y="203352"/>
            <a:ext cx="4983944" cy="2948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" r="3" b="3"/>
          <a:stretch/>
        </p:blipFill>
        <p:spPr>
          <a:xfrm>
            <a:off x="98652" y="3218101"/>
            <a:ext cx="4929137" cy="292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en-US" dirty="0"/>
              <a:t>Blood </a:t>
            </a:r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3200" b="1" dirty="0"/>
              <a:t>Antigen</a:t>
            </a:r>
            <a:r>
              <a:rPr lang="en-US" sz="3200" dirty="0"/>
              <a:t> </a:t>
            </a:r>
            <a:r>
              <a:rPr lang="mr-IN" sz="3200" dirty="0"/>
              <a:t>–</a:t>
            </a:r>
            <a:r>
              <a:rPr lang="en-US" sz="3200" dirty="0"/>
              <a:t> substance that surrounds every cell and, if recognized as a threat, can activate </a:t>
            </a:r>
            <a:r>
              <a:rPr lang="en-US" sz="3200" dirty="0" smtClean="0"/>
              <a:t>immune </a:t>
            </a:r>
            <a:r>
              <a:rPr lang="en-US" sz="3200" dirty="0"/>
              <a:t>system. </a:t>
            </a:r>
            <a:endParaRPr lang="en-US" sz="3200" dirty="0" smtClean="0"/>
          </a:p>
          <a:p>
            <a:pPr>
              <a:buFont typeface="Arial" charset="0"/>
              <a:buChar char="•"/>
            </a:pPr>
            <a:r>
              <a:rPr lang="en-US" sz="3200" b="1" dirty="0" smtClean="0"/>
              <a:t>Antibody</a:t>
            </a:r>
            <a:r>
              <a:rPr lang="en-US" sz="3200" dirty="0" smtClean="0"/>
              <a:t> </a:t>
            </a:r>
            <a:r>
              <a:rPr lang="mr-IN" sz="3200" dirty="0" smtClean="0"/>
              <a:t>–</a:t>
            </a:r>
            <a:r>
              <a:rPr lang="en-US" sz="3200" dirty="0" smtClean="0"/>
              <a:t> substance made by body in response to stimulation by an antigen. 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/>
              <a:t>Many antibodies react with their antigens to cause clumping or “</a:t>
            </a:r>
            <a:r>
              <a:rPr lang="en-US" sz="2800" b="1" dirty="0" smtClean="0"/>
              <a:t>agglutination</a:t>
            </a:r>
            <a:r>
              <a:rPr lang="en-US" sz="2800" dirty="0" smtClean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16154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Blood types: ABO </a:t>
            </a:r>
            <a:r>
              <a:rPr lang="en-US" altLang="en-US" dirty="0" smtClean="0">
                <a:ea typeface="MS PGothic" charset="-128"/>
              </a:rPr>
              <a:t>system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346896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53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9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9D068DB-E7E7-4102-9402-EAA049E131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6C8906C-CCD9-4F71-B3DD-BC1331E1A9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A0D6F13-628B-4FC4-AD48-A2B64677D01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15746F23-6A4C-4A1F-A0CE-A0C8537D52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87C466A-2605-4E25-9E19-8E277E2EAE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7CC7517-DC26-4B88-BF95-5D09F3E93E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9BFE64E-CCE4-4F62-BB14-C7028756C8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 descr="f11-07-9780323077224"/>
          <p:cNvPicPr>
            <a:picLocks noGrp="1" noChangeAspect="1" noChangeArrowheads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"/>
          <a:stretch/>
        </p:blipFill>
        <p:spPr bwMode="auto">
          <a:xfrm>
            <a:off x="164893" y="-46249"/>
            <a:ext cx="7947974" cy="63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Blood Typing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40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Rh-Positive blood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Rh factor antigen present in RBCs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Rh-negative blood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No Rh factor present in RBCs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No anti-Rh antibodies present naturally in plasma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Anti-Rh antibodies, however, appear in plasma of Rh-negative persons if Rh-positive RBCs have been introduced into their bodies.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020428"/>
            <a:ext cx="4896571" cy="31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09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Donor and Recipients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800" dirty="0"/>
              <a:t> </a:t>
            </a:r>
            <a:r>
              <a:rPr lang="en-US" sz="2800" b="1" dirty="0" smtClean="0"/>
              <a:t>Type O Rh-negative</a:t>
            </a:r>
            <a:r>
              <a:rPr lang="en-US" sz="2800" dirty="0" smtClean="0"/>
              <a:t>: Universal donor blood</a:t>
            </a:r>
          </a:p>
          <a:p>
            <a:pPr>
              <a:buFont typeface="Arial" charset="0"/>
              <a:buChar char="•"/>
            </a:pPr>
            <a:r>
              <a:rPr lang="en-US" sz="2800" b="1" dirty="0" smtClean="0"/>
              <a:t>Type AB Rh-positive: </a:t>
            </a:r>
            <a:r>
              <a:rPr lang="en-US" sz="2800" dirty="0" smtClean="0"/>
              <a:t>Universal recipient blood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Hemolytic anemia called </a:t>
            </a:r>
            <a:r>
              <a:rPr lang="en-US" sz="2800" b="1" i="1" dirty="0" smtClean="0"/>
              <a:t>erythroblastosis </a:t>
            </a:r>
            <a:r>
              <a:rPr lang="en-US" sz="2800" b="1" i="1" dirty="0" err="1" smtClean="0"/>
              <a:t>fetalis</a:t>
            </a:r>
            <a:r>
              <a:rPr lang="en-US" sz="2800" b="1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may occur when: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Rh-negative mother carries a second fetus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Rh-positive fetus; caused by mother’s Rh antibodies reacting with fetus’s Rh-positive cells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Blood types: Combined ABO-Rh system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Both ABO and Rh systems are often used in combination to identify a person’s blood type.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511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altLang="en-US" sz="3200" b="1" dirty="0">
                <a:ea typeface="MS PGothic" charset="-128"/>
              </a:rPr>
              <a:t>Blood </a:t>
            </a:r>
            <a:r>
              <a:rPr lang="en-US" altLang="en-US" sz="3200" b="1" dirty="0" smtClean="0">
                <a:ea typeface="MS PGothic" charset="-128"/>
              </a:rPr>
              <a:t>tissue </a:t>
            </a:r>
            <a:r>
              <a:rPr lang="mr-IN" altLang="en-US" sz="3200" dirty="0" smtClean="0">
                <a:ea typeface="MS PGothic" charset="-128"/>
              </a:rPr>
              <a:t>–</a:t>
            </a:r>
            <a:r>
              <a:rPr lang="en-US" altLang="en-US" sz="3200" dirty="0" smtClean="0">
                <a:ea typeface="MS PGothic" charset="-128"/>
              </a:rPr>
              <a:t> our blood is considered a “fluid tissue”. This includes our </a:t>
            </a:r>
            <a:r>
              <a:rPr lang="en-US" altLang="en-US" sz="3200" i="1" dirty="0" smtClean="0">
                <a:ea typeface="MS PGothic" charset="-128"/>
              </a:rPr>
              <a:t>plasma</a:t>
            </a:r>
            <a:r>
              <a:rPr lang="en-US" altLang="en-US" sz="3200" dirty="0" smtClean="0">
                <a:ea typeface="MS PGothic" charset="-128"/>
              </a:rPr>
              <a:t>, </a:t>
            </a:r>
            <a:r>
              <a:rPr lang="en-US" altLang="en-US" sz="3200" i="1" dirty="0" smtClean="0">
                <a:ea typeface="MS PGothic" charset="-128"/>
              </a:rPr>
              <a:t>buffy coat</a:t>
            </a:r>
            <a:r>
              <a:rPr lang="en-US" altLang="en-US" sz="3200" dirty="0" smtClean="0">
                <a:ea typeface="MS PGothic" charset="-128"/>
              </a:rPr>
              <a:t>, and </a:t>
            </a:r>
            <a:r>
              <a:rPr lang="en-US" altLang="en-US" sz="3200" i="1" dirty="0" smtClean="0">
                <a:ea typeface="MS PGothic" charset="-128"/>
              </a:rPr>
              <a:t>formed elements</a:t>
            </a:r>
            <a:r>
              <a:rPr lang="en-US" altLang="en-US" sz="3200" dirty="0" smtClean="0">
                <a:ea typeface="MS PGothic" charset="-128"/>
              </a:rPr>
              <a:t>. </a:t>
            </a:r>
            <a:endParaRPr lang="en-US" altLang="en-US" sz="3200" dirty="0">
              <a:ea typeface="MS PGothic" charset="-128"/>
            </a:endParaRPr>
          </a:p>
          <a:p>
            <a:pPr>
              <a:buFont typeface="Arial" charset="0"/>
              <a:buChar char="•"/>
            </a:pPr>
            <a:r>
              <a:rPr lang="en-US" altLang="en-US" sz="3200" b="1" dirty="0">
                <a:ea typeface="MS PGothic" charset="-128"/>
              </a:rPr>
              <a:t>Blood </a:t>
            </a:r>
            <a:r>
              <a:rPr lang="en-US" altLang="en-US" sz="3200" b="1" dirty="0" smtClean="0">
                <a:ea typeface="MS PGothic" charset="-128"/>
              </a:rPr>
              <a:t>plasma </a:t>
            </a:r>
            <a:r>
              <a:rPr lang="mr-IN" altLang="en-US" sz="3200" dirty="0" smtClean="0">
                <a:ea typeface="MS PGothic" charset="-128"/>
              </a:rPr>
              <a:t>–</a:t>
            </a:r>
            <a:r>
              <a:rPr lang="en-US" altLang="en-US" sz="3200" dirty="0" smtClean="0">
                <a:ea typeface="MS PGothic" charset="-128"/>
              </a:rPr>
              <a:t> </a:t>
            </a:r>
            <a:r>
              <a:rPr lang="en-US" altLang="en-US" sz="2800" dirty="0" smtClean="0">
                <a:ea typeface="MS PGothic" charset="-128"/>
              </a:rPr>
              <a:t>basically just the blood </a:t>
            </a:r>
            <a:r>
              <a:rPr lang="en-US" altLang="en-US" sz="2800" dirty="0">
                <a:ea typeface="MS PGothic" charset="-128"/>
              </a:rPr>
              <a:t>minus its </a:t>
            </a:r>
            <a:r>
              <a:rPr lang="en-US" altLang="en-US" sz="2800" dirty="0" smtClean="0">
                <a:ea typeface="MS PGothic" charset="-128"/>
              </a:rPr>
              <a:t>cells. </a:t>
            </a:r>
            <a:endParaRPr lang="en-US" altLang="en-US" sz="2800" dirty="0">
              <a:ea typeface="MS PGothic" charset="-128"/>
            </a:endParaRPr>
          </a:p>
          <a:p>
            <a:pPr lvl="1">
              <a:buFont typeface="Arial" charset="0"/>
              <a:buChar char="•"/>
            </a:pPr>
            <a:r>
              <a:rPr lang="en-US" altLang="en-US" sz="2800" dirty="0">
                <a:ea typeface="MS PGothic" charset="-128"/>
              </a:rPr>
              <a:t>Composition</a:t>
            </a:r>
          </a:p>
          <a:p>
            <a:pPr lvl="2">
              <a:buFont typeface="Arial" charset="0"/>
              <a:buChar char="•"/>
            </a:pPr>
            <a:r>
              <a:rPr lang="en-US" altLang="en-US" sz="2000" dirty="0">
                <a:ea typeface="MS PGothic" charset="-128"/>
              </a:rPr>
              <a:t>Water containing many dissolved substances (e.g., nutrients, salts, and hormones)</a:t>
            </a:r>
          </a:p>
          <a:p>
            <a:pPr lvl="1">
              <a:buFont typeface="Arial" charset="0"/>
              <a:buChar char="•"/>
            </a:pPr>
            <a:r>
              <a:rPr lang="en-US" altLang="en-US" sz="2800" dirty="0">
                <a:ea typeface="MS PGothic" charset="-128"/>
              </a:rPr>
              <a:t>Amount of blood</a:t>
            </a:r>
          </a:p>
          <a:p>
            <a:pPr lvl="2">
              <a:buFont typeface="Arial" charset="0"/>
              <a:buChar char="•"/>
            </a:pPr>
            <a:r>
              <a:rPr lang="en-US" altLang="en-US" sz="2000" dirty="0">
                <a:ea typeface="MS PGothic" charset="-128"/>
              </a:rPr>
              <a:t>Varies with size and sex</a:t>
            </a:r>
          </a:p>
          <a:p>
            <a:pPr lvl="2">
              <a:buFont typeface="Arial" charset="0"/>
              <a:buChar char="•"/>
            </a:pPr>
            <a:r>
              <a:rPr lang="en-US" altLang="en-US" sz="2000" dirty="0">
                <a:ea typeface="MS PGothic" charset="-128"/>
              </a:rPr>
              <a:t>4 to 6 L about average</a:t>
            </a:r>
          </a:p>
          <a:p>
            <a:pPr lvl="2">
              <a:buFont typeface="Arial" charset="0"/>
              <a:buChar char="•"/>
            </a:pPr>
            <a:r>
              <a:rPr lang="en-US" altLang="en-US" sz="2000" dirty="0">
                <a:latin typeface="Arial" charset="0"/>
                <a:ea typeface="MS PGothic" charset="-128"/>
              </a:rPr>
              <a:t>About </a:t>
            </a:r>
            <a:r>
              <a:rPr lang="en-US" altLang="en-US" sz="2000" dirty="0">
                <a:ea typeface="MS PGothic" charset="-128"/>
              </a:rPr>
              <a:t>7% to 9% of body </a:t>
            </a:r>
            <a:r>
              <a:rPr lang="en-US" altLang="en-US" sz="2000" dirty="0" smtClean="0">
                <a:ea typeface="MS PGothic" charset="-128"/>
              </a:rPr>
              <a:t>weight</a:t>
            </a:r>
            <a:endParaRPr lang="en-US" altLang="en-US" sz="2000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524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D068DB-E7E7-4102-9402-EAA049E131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6C8906C-CCD9-4F71-B3DD-BC1331E1A9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A0D6F13-628B-4FC4-AD48-A2B64677D01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15746F23-6A4C-4A1F-A0CE-A0C8537D52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87C466A-2605-4E25-9E19-8E277E2EAE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7CC7517-DC26-4B88-BF95-5D09F3E93E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9BFE64E-CCE4-4F62-BB14-C7028756C8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1439105"/>
            <a:ext cx="6912217" cy="3456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Universal Donors and Recipients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06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D008ECC-51D4-4E47-80DF-1D22FBBC50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DA644F7-E61C-4BDD-9510-112510F64F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EEBA64A-08C9-4EE7-A7DD-C4309E5753B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EF352D9-7BCC-436E-8520-E9D0BAAA183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" r="1838"/>
          <a:stretch/>
        </p:blipFill>
        <p:spPr>
          <a:xfrm>
            <a:off x="406399" y="1431639"/>
            <a:ext cx="7010401" cy="3731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dirty="0"/>
              <a:t>White Blood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MS PGothic" charset="-128"/>
              </a:rPr>
              <a:t>Introduction to WBCs</a:t>
            </a:r>
          </a:p>
          <a:p>
            <a:pPr lvl="1"/>
            <a:r>
              <a:rPr lang="en-US" altLang="en-US" dirty="0">
                <a:ea typeface="MS PGothic" charset="-128"/>
              </a:rPr>
              <a:t>WBCs are also called </a:t>
            </a:r>
            <a:r>
              <a:rPr lang="en-US" altLang="en-US" i="1" dirty="0">
                <a:ea typeface="MS PGothic" charset="-128"/>
              </a:rPr>
              <a:t>leukocytes</a:t>
            </a:r>
          </a:p>
          <a:p>
            <a:pPr lvl="1"/>
            <a:r>
              <a:rPr lang="en-US" altLang="en-US" dirty="0">
                <a:ea typeface="MS PGothic" charset="-128"/>
              </a:rPr>
              <a:t>General function: Defense</a:t>
            </a:r>
          </a:p>
          <a:p>
            <a:r>
              <a:rPr lang="en-US" altLang="en-US" dirty="0">
                <a:ea typeface="MS PGothic" charset="-128"/>
              </a:rPr>
              <a:t>WBC count</a:t>
            </a:r>
          </a:p>
          <a:p>
            <a:pPr lvl="1"/>
            <a:r>
              <a:rPr lang="en-US" altLang="en-US" dirty="0">
                <a:ea typeface="MS PGothic" charset="-128"/>
              </a:rPr>
              <a:t>Differential WBC count reveals proportions of each type of WBC</a:t>
            </a:r>
          </a:p>
          <a:p>
            <a:pPr lvl="1"/>
            <a:r>
              <a:rPr lang="en-US" altLang="en-US" dirty="0">
                <a:ea typeface="MS PGothic" charset="-128"/>
              </a:rPr>
              <a:t>Leukopenia: Abnormally low WBC count</a:t>
            </a:r>
          </a:p>
          <a:p>
            <a:pPr lvl="1"/>
            <a:r>
              <a:rPr lang="en-US" altLang="en-US" dirty="0">
                <a:ea typeface="MS PGothic" charset="-128"/>
              </a:rPr>
              <a:t>Leukocytosis: Abnormally high WBC count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146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WBC Types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Granular Leukocytes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altLang="en-US" sz="3200" b="1" dirty="0">
                <a:ea typeface="MS PGothic" charset="-128"/>
              </a:rPr>
              <a:t>Neutrophils</a:t>
            </a:r>
            <a:r>
              <a:rPr lang="en-US" altLang="en-US" sz="3200" dirty="0">
                <a:ea typeface="MS PGothic" charset="-128"/>
              </a:rPr>
              <a:t> and </a:t>
            </a:r>
            <a:r>
              <a:rPr lang="en-US" altLang="en-US" sz="3200" b="1" dirty="0">
                <a:ea typeface="MS PGothic" charset="-128"/>
              </a:rPr>
              <a:t>monocytes</a:t>
            </a:r>
            <a:r>
              <a:rPr lang="en-US" altLang="en-US" sz="3200" dirty="0">
                <a:ea typeface="MS PGothic" charset="-128"/>
              </a:rPr>
              <a:t> carry out phagocytosis</a:t>
            </a:r>
          </a:p>
          <a:p>
            <a:pPr>
              <a:buFont typeface="Arial" charset="0"/>
              <a:buChar char="•"/>
            </a:pPr>
            <a:r>
              <a:rPr lang="en-US" altLang="en-US" sz="3200" b="1" dirty="0">
                <a:ea typeface="MS PGothic" charset="-128"/>
              </a:rPr>
              <a:t>Eosinophils</a:t>
            </a:r>
            <a:r>
              <a:rPr lang="en-US" altLang="en-US" sz="3200" dirty="0">
                <a:ea typeface="MS PGothic" charset="-128"/>
              </a:rPr>
              <a:t> protect against parasitic irritants and allergies</a:t>
            </a:r>
          </a:p>
          <a:p>
            <a:pPr>
              <a:buFont typeface="Arial" charset="0"/>
              <a:buChar char="•"/>
            </a:pPr>
            <a:r>
              <a:rPr lang="en-US" altLang="en-US" sz="3200" b="1" dirty="0">
                <a:ea typeface="MS PGothic" charset="-128"/>
              </a:rPr>
              <a:t>Basophils</a:t>
            </a:r>
            <a:r>
              <a:rPr lang="en-US" altLang="en-US" sz="3200" dirty="0">
                <a:ea typeface="MS PGothic" charset="-128"/>
              </a:rPr>
              <a:t> produce heparin, which inhibits </a:t>
            </a:r>
            <a:r>
              <a:rPr lang="en-US" altLang="en-US" sz="3200" dirty="0" smtClean="0">
                <a:ea typeface="MS PGothic" charset="-128"/>
              </a:rPr>
              <a:t>clotting</a:t>
            </a:r>
            <a:endParaRPr lang="en-US" altLang="en-US" sz="3200" dirty="0">
              <a:ea typeface="MS PGothic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Agranular</a:t>
            </a:r>
            <a:r>
              <a:rPr lang="en-US" dirty="0" smtClean="0"/>
              <a:t> Leukocytes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altLang="en-US" sz="3200" dirty="0">
                <a:ea typeface="MS PGothic" charset="-128"/>
              </a:rPr>
              <a:t>Lymphocytes produce antibodies (</a:t>
            </a:r>
            <a:r>
              <a:rPr lang="en-US" altLang="en-US" sz="3200" b="1" dirty="0">
                <a:ea typeface="MS PGothic" charset="-128"/>
              </a:rPr>
              <a:t>B-lymphocytes</a:t>
            </a:r>
            <a:r>
              <a:rPr lang="en-US" altLang="en-US" sz="3200" dirty="0">
                <a:ea typeface="MS PGothic" charset="-128"/>
              </a:rPr>
              <a:t>) </a:t>
            </a:r>
            <a:br>
              <a:rPr lang="en-US" altLang="en-US" sz="3200" dirty="0">
                <a:ea typeface="MS PGothic" charset="-128"/>
              </a:rPr>
            </a:br>
            <a:r>
              <a:rPr lang="en-US" altLang="en-US" sz="3200" dirty="0">
                <a:ea typeface="MS PGothic" charset="-128"/>
              </a:rPr>
              <a:t>or directly attack foreign cells (</a:t>
            </a:r>
            <a:r>
              <a:rPr lang="en-US" altLang="en-US" sz="3200" b="1" dirty="0">
                <a:ea typeface="MS PGothic" charset="-128"/>
              </a:rPr>
              <a:t>T-lymphocytes</a:t>
            </a:r>
            <a:r>
              <a:rPr lang="en-US" altLang="en-US" sz="3200" dirty="0">
                <a:ea typeface="MS PGothic" charset="-128"/>
              </a:rPr>
              <a:t>)</a:t>
            </a:r>
            <a:endParaRPr lang="en-US" altLang="en-US" sz="3200" dirty="0">
              <a:ea typeface="MS PGothic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4597401"/>
            <a:ext cx="5854798" cy="16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68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" t="-2032" r="1"/>
          <a:stretch/>
        </p:blipFill>
        <p:spPr>
          <a:xfrm>
            <a:off x="7552266" y="2086616"/>
            <a:ext cx="4196079" cy="354159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WBC disorders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97279" y="1845734"/>
            <a:ext cx="6192521" cy="402336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altLang="en-US" sz="2800" b="1" dirty="0">
                <a:ea typeface="MS PGothic" charset="-128"/>
              </a:rPr>
              <a:t>Leukemia </a:t>
            </a:r>
            <a:r>
              <a:rPr lang="en-US" altLang="en-US" sz="2800" dirty="0">
                <a:ea typeface="MS PGothic" charset="-128"/>
              </a:rPr>
              <a:t>(cancer of the blood) is characterized by:</a:t>
            </a:r>
            <a:endParaRPr lang="en-US" altLang="en-US" sz="2800" b="1" dirty="0">
              <a:ea typeface="MS PGothic" charset="-128"/>
            </a:endParaRPr>
          </a:p>
          <a:p>
            <a:pPr lvl="1">
              <a:buFont typeface="Arial" charset="0"/>
              <a:buChar char="•"/>
            </a:pPr>
            <a:r>
              <a:rPr lang="en-US" altLang="en-US" sz="2400" dirty="0">
                <a:ea typeface="MS PGothic" charset="-128"/>
              </a:rPr>
              <a:t>Elevated WBC count</a:t>
            </a:r>
          </a:p>
          <a:p>
            <a:pPr lvl="1">
              <a:buFont typeface="Arial" charset="0"/>
              <a:buChar char="•"/>
            </a:pPr>
            <a:r>
              <a:rPr lang="en-US" altLang="en-US" sz="2400" dirty="0">
                <a:ea typeface="MS PGothic" charset="-128"/>
              </a:rPr>
              <a:t>Cells that do not function properly</a:t>
            </a:r>
          </a:p>
          <a:p>
            <a:pPr>
              <a:buFont typeface="Arial" charset="0"/>
              <a:buChar char="•"/>
            </a:pPr>
            <a:r>
              <a:rPr lang="en-US" altLang="en-US" sz="2800" dirty="0">
                <a:ea typeface="MS PGothic" charset="-128"/>
              </a:rPr>
              <a:t>Leukemia is the term used to describe a number of cancers affecting the WBCs.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>
                <a:ea typeface="MS PGothic" charset="-128"/>
              </a:rPr>
              <a:t>Different types of leukemia are either “acute” or “chronic</a:t>
            </a:r>
            <a:r>
              <a:rPr lang="en-US" altLang="en-US" sz="2800" dirty="0" smtClean="0">
                <a:ea typeface="MS PGothic" charset="-128"/>
              </a:rPr>
              <a:t>.”</a:t>
            </a:r>
            <a:endParaRPr lang="en-US" altLang="en-US" sz="2800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607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Jori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8" t="20601" r="2824" b="23795"/>
          <a:stretch>
            <a:fillRect/>
          </a:stretch>
        </p:blipFill>
        <p:spPr bwMode="auto">
          <a:xfrm>
            <a:off x="9473783" y="3532029"/>
            <a:ext cx="1681895" cy="17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Platelets and Blood Clotting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8271573" cy="402336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ea typeface="MS PGothic" charset="-128"/>
              </a:rPr>
              <a:t>Platelets</a:t>
            </a:r>
            <a:r>
              <a:rPr lang="en-US" altLang="en-US" sz="2800" dirty="0">
                <a:ea typeface="MS PGothic" charset="-128"/>
              </a:rPr>
              <a:t>  - Play an essential role in blood clotting by forming a “plug”</a:t>
            </a:r>
          </a:p>
          <a:p>
            <a:r>
              <a:rPr lang="en-US" altLang="en-US" sz="2800" dirty="0">
                <a:ea typeface="MS PGothic" charset="-128"/>
              </a:rPr>
              <a:t>Blood clotting (Figure 12-10)</a:t>
            </a:r>
          </a:p>
          <a:p>
            <a:pPr marL="715518" lvl="1" indent="-514350">
              <a:buFont typeface="+mj-lt"/>
              <a:buAutoNum type="arabicPeriod"/>
            </a:pPr>
            <a:r>
              <a:rPr lang="en-US" altLang="en-US" sz="2400" dirty="0">
                <a:ea typeface="MS PGothic" charset="-128"/>
              </a:rPr>
              <a:t>Clotting factors released at the injury site produce </a:t>
            </a:r>
            <a:r>
              <a:rPr lang="en-US" altLang="en-US" sz="2400" b="1" dirty="0">
                <a:ea typeface="MS PGothic" charset="-128"/>
              </a:rPr>
              <a:t>prothrombin</a:t>
            </a:r>
            <a:r>
              <a:rPr lang="en-US" altLang="en-US" sz="2400" dirty="0">
                <a:ea typeface="MS PGothic" charset="-128"/>
              </a:rPr>
              <a:t> </a:t>
            </a:r>
            <a:r>
              <a:rPr lang="en-US" altLang="en-US" sz="2400" b="1" dirty="0">
                <a:ea typeface="MS PGothic" charset="-128"/>
              </a:rPr>
              <a:t>activator</a:t>
            </a:r>
          </a:p>
          <a:p>
            <a:pPr marL="715518" lvl="1" indent="-514350">
              <a:buFont typeface="+mj-lt"/>
              <a:buAutoNum type="arabicPeriod"/>
            </a:pPr>
            <a:r>
              <a:rPr lang="en-US" altLang="en-US" sz="2400" dirty="0">
                <a:ea typeface="MS PGothic" charset="-128"/>
              </a:rPr>
              <a:t>Prothrombin activator and calcium </a:t>
            </a:r>
            <a:r>
              <a:rPr lang="en-US" altLang="en-US" sz="2400" b="1" dirty="0">
                <a:ea typeface="MS PGothic" charset="-128"/>
              </a:rPr>
              <a:t>convert prothrombin to thrombin</a:t>
            </a:r>
          </a:p>
          <a:p>
            <a:pPr marL="715518" lvl="1" indent="-514350">
              <a:buFont typeface="+mj-lt"/>
              <a:buAutoNum type="arabicPeriod"/>
            </a:pPr>
            <a:r>
              <a:rPr lang="en-US" altLang="en-US" sz="2400" dirty="0">
                <a:ea typeface="MS PGothic" charset="-128"/>
              </a:rPr>
              <a:t>Thrombin reacts with fibrinogen and triggers </a:t>
            </a:r>
            <a:r>
              <a:rPr lang="en-US" altLang="en-US" sz="2400" b="1" dirty="0">
                <a:ea typeface="MS PGothic" charset="-128"/>
              </a:rPr>
              <a:t>formation of fibrin</a:t>
            </a:r>
            <a:r>
              <a:rPr lang="en-US" altLang="en-US" sz="2400" dirty="0">
                <a:ea typeface="MS PGothic" charset="-128"/>
              </a:rPr>
              <a:t>, which traps RBCs to form a clot</a:t>
            </a:r>
          </a:p>
        </p:txBody>
      </p:sp>
    </p:spTree>
    <p:extLst>
      <p:ext uri="{BB962C8B-B14F-4D97-AF65-F5344CB8AC3E}">
        <p14:creationId xmlns:p14="http://schemas.microsoft.com/office/powerpoint/2010/main" val="2786158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Jori\Desktop\Untitled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r="11635"/>
          <a:stretch/>
        </p:blipFill>
        <p:spPr bwMode="auto">
          <a:xfrm>
            <a:off x="25400" y="944986"/>
            <a:ext cx="7315200" cy="511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Jori\Desktop\Untitl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r="40962"/>
          <a:stretch/>
        </p:blipFill>
        <p:spPr bwMode="auto">
          <a:xfrm>
            <a:off x="7340600" y="119495"/>
            <a:ext cx="4851400" cy="574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7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Abnormal Blood Clots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altLang="en-US" sz="3600" b="1" dirty="0" smtClean="0">
                <a:ea typeface="MS PGothic" charset="-128"/>
              </a:rPr>
              <a:t>Thrombus</a:t>
            </a:r>
            <a:r>
              <a:rPr lang="en-US" altLang="en-US" sz="3600" dirty="0">
                <a:ea typeface="MS PGothic" charset="-128"/>
              </a:rPr>
              <a:t>: When a clot stays in the place it has formed</a:t>
            </a:r>
          </a:p>
          <a:p>
            <a:pPr lvl="2"/>
            <a:r>
              <a:rPr lang="en-US" altLang="en-US" sz="2800" dirty="0">
                <a:ea typeface="MS PGothic" charset="-128"/>
              </a:rPr>
              <a:t>Condition is called </a:t>
            </a:r>
            <a:r>
              <a:rPr lang="en-US" altLang="en-US" sz="2800" i="1" dirty="0">
                <a:ea typeface="MS PGothic" charset="-128"/>
              </a:rPr>
              <a:t>thrombosis</a:t>
            </a:r>
          </a:p>
          <a:p>
            <a:pPr lvl="1"/>
            <a:r>
              <a:rPr lang="en-US" altLang="en-US" sz="3600" b="1" dirty="0">
                <a:ea typeface="MS PGothic" charset="-128"/>
              </a:rPr>
              <a:t>Embolus</a:t>
            </a:r>
            <a:r>
              <a:rPr lang="en-US" altLang="en-US" sz="3600" dirty="0">
                <a:ea typeface="MS PGothic" charset="-128"/>
              </a:rPr>
              <a:t>: When a part of a clot dislodges and circulates through the bloodstream</a:t>
            </a:r>
          </a:p>
          <a:p>
            <a:pPr lvl="2"/>
            <a:r>
              <a:rPr lang="en-US" altLang="en-US" sz="2800" dirty="0">
                <a:ea typeface="MS PGothic" charset="-128"/>
              </a:rPr>
              <a:t>Condition is called </a:t>
            </a:r>
            <a:r>
              <a:rPr lang="en-US" altLang="en-US" sz="2800" i="1" dirty="0" smtClean="0">
                <a:ea typeface="MS PGothic" charset="-128"/>
              </a:rPr>
              <a:t>embolism</a:t>
            </a:r>
            <a:endParaRPr lang="en-US" altLang="en-US" sz="2800" i="1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774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35A52B12-0826-4A26-ABA2-386F721113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DD0DA68-F652-496F-B8B5-9A66255CA0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DF50AF6-4E23-4BD9-92C7-45A3E16E41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3" descr="C:\Users\Jori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00" y="0"/>
            <a:ext cx="3546600" cy="685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22" y="274963"/>
            <a:ext cx="3084844" cy="21038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Formed Elements of the Blood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2370" y="2653800"/>
            <a:ext cx="3084845" cy="38232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100" b="1" dirty="0" smtClean="0">
                <a:solidFill>
                  <a:srgbClr val="FFFFFF"/>
                </a:solidFill>
              </a:rPr>
              <a:t>Erythrocytes</a:t>
            </a:r>
            <a:r>
              <a:rPr lang="en-US" sz="2100" dirty="0" smtClean="0">
                <a:solidFill>
                  <a:srgbClr val="FFFFFF"/>
                </a:solidFill>
              </a:rPr>
              <a:t> </a:t>
            </a:r>
            <a:r>
              <a:rPr lang="mr-IN" sz="2100" dirty="0" smtClean="0">
                <a:solidFill>
                  <a:srgbClr val="FFFFFF"/>
                </a:solidFill>
              </a:rPr>
              <a:t>–</a:t>
            </a:r>
            <a:r>
              <a:rPr lang="en-US" sz="2100" dirty="0" smtClean="0">
                <a:solidFill>
                  <a:srgbClr val="FFFFFF"/>
                </a:solidFill>
              </a:rPr>
              <a:t> RBCs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b="1" dirty="0" smtClean="0">
                <a:solidFill>
                  <a:srgbClr val="FFFFFF"/>
                </a:solidFill>
              </a:rPr>
              <a:t>Neutrophils, Eosinophils, Basophils </a:t>
            </a:r>
            <a:r>
              <a:rPr lang="mr-IN" sz="2100" dirty="0" smtClean="0">
                <a:solidFill>
                  <a:srgbClr val="FFFFFF"/>
                </a:solidFill>
              </a:rPr>
              <a:t>–</a:t>
            </a:r>
            <a:r>
              <a:rPr lang="en-US" sz="2100" dirty="0" smtClean="0">
                <a:solidFill>
                  <a:srgbClr val="FFFFFF"/>
                </a:solidFill>
              </a:rPr>
              <a:t> Immune and Inflammation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b="1" dirty="0" smtClean="0">
                <a:solidFill>
                  <a:srgbClr val="FFFFFF"/>
                </a:solidFill>
              </a:rPr>
              <a:t>B and T Lymphocytes </a:t>
            </a:r>
            <a:r>
              <a:rPr lang="mr-IN" sz="2100" dirty="0" smtClean="0">
                <a:solidFill>
                  <a:srgbClr val="FFFFFF"/>
                </a:solidFill>
              </a:rPr>
              <a:t>–</a:t>
            </a:r>
            <a:r>
              <a:rPr lang="en-US" sz="2100" dirty="0" smtClean="0">
                <a:solidFill>
                  <a:srgbClr val="FFFFFF"/>
                </a:solidFill>
              </a:rPr>
              <a:t> antibody production and cell destruction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b="1" dirty="0" smtClean="0">
                <a:solidFill>
                  <a:srgbClr val="FFFFFF"/>
                </a:solidFill>
              </a:rPr>
              <a:t>Monocyte </a:t>
            </a:r>
            <a:r>
              <a:rPr lang="mr-IN" sz="2100" dirty="0" smtClean="0">
                <a:solidFill>
                  <a:srgbClr val="FFFFFF"/>
                </a:solidFill>
              </a:rPr>
              <a:t>–</a:t>
            </a:r>
            <a:r>
              <a:rPr lang="en-US" sz="2100" dirty="0" smtClean="0">
                <a:solidFill>
                  <a:srgbClr val="FFFFFF"/>
                </a:solidFill>
              </a:rPr>
              <a:t> phagocytosis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b="1" dirty="0" smtClean="0">
                <a:solidFill>
                  <a:srgbClr val="FFFFFF"/>
                </a:solidFill>
              </a:rPr>
              <a:t>Platelets</a:t>
            </a:r>
            <a:r>
              <a:rPr lang="en-US" sz="2100" dirty="0" smtClean="0">
                <a:solidFill>
                  <a:srgbClr val="FFFFFF"/>
                </a:solidFill>
              </a:rPr>
              <a:t> </a:t>
            </a:r>
            <a:r>
              <a:rPr lang="mr-IN" sz="2100" dirty="0" smtClean="0">
                <a:solidFill>
                  <a:srgbClr val="FFFFFF"/>
                </a:solidFill>
              </a:rPr>
              <a:t>–</a:t>
            </a:r>
            <a:r>
              <a:rPr lang="en-US" sz="2100" dirty="0" smtClean="0">
                <a:solidFill>
                  <a:srgbClr val="FFFFFF"/>
                </a:solidFill>
              </a:rPr>
              <a:t> blood clots</a:t>
            </a:r>
            <a:endParaRPr lang="en-US" sz="2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4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Formed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sz="2800" dirty="0" smtClean="0"/>
              <a:t>Types include: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RBCs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WBCs</a:t>
            </a:r>
          </a:p>
          <a:p>
            <a:pPr lvl="2">
              <a:buFont typeface="Arial" charset="0"/>
              <a:buChar char="•"/>
            </a:pPr>
            <a:r>
              <a:rPr lang="en-US" sz="2000" b="1" dirty="0" smtClean="0"/>
              <a:t>Granular leukocytes: </a:t>
            </a:r>
            <a:r>
              <a:rPr lang="en-US" sz="2000" dirty="0" smtClean="0"/>
              <a:t>neutrophils, eosinophils, and basophils</a:t>
            </a:r>
          </a:p>
          <a:p>
            <a:pPr lvl="2">
              <a:buFont typeface="Arial" charset="0"/>
              <a:buChar char="•"/>
            </a:pPr>
            <a:r>
              <a:rPr lang="en-US" sz="2000" b="1" dirty="0" err="1" smtClean="0"/>
              <a:t>Agranular</a:t>
            </a:r>
            <a:r>
              <a:rPr lang="en-US" sz="2000" b="1" dirty="0" smtClean="0"/>
              <a:t> leukocytes: </a:t>
            </a:r>
            <a:r>
              <a:rPr lang="en-US" sz="2000" dirty="0" smtClean="0"/>
              <a:t>Lymphocytes and monocytes</a:t>
            </a:r>
          </a:p>
          <a:p>
            <a:pPr lvl="2">
              <a:buFont typeface="Arial" charset="0"/>
              <a:buChar char="•"/>
            </a:pPr>
            <a:r>
              <a:rPr lang="en-US" sz="2000" dirty="0" smtClean="0"/>
              <a:t>Platelets, or thrombocytes 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Counts of: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RBCs: 4.2 to 6.2 million per </a:t>
            </a:r>
            <a:r>
              <a:rPr lang="en-US" altLang="en-US" sz="2400" dirty="0" smtClean="0">
                <a:ea typeface="MS PGothic" charset="-128"/>
              </a:rPr>
              <a:t>mm</a:t>
            </a:r>
            <a:r>
              <a:rPr lang="en-US" altLang="en-US" sz="2400" baseline="30000" dirty="0" smtClean="0">
                <a:ea typeface="MS PGothic" charset="-128"/>
              </a:rPr>
              <a:t>3</a:t>
            </a:r>
            <a:r>
              <a:rPr lang="en-US" altLang="en-US" sz="2400" dirty="0" smtClean="0">
                <a:ea typeface="MS PGothic" charset="-128"/>
              </a:rPr>
              <a:t> </a:t>
            </a:r>
            <a:r>
              <a:rPr lang="en-US" altLang="en-US" sz="2400" dirty="0">
                <a:ea typeface="MS PGothic" charset="-128"/>
              </a:rPr>
              <a:t>of blood</a:t>
            </a:r>
          </a:p>
          <a:p>
            <a:pPr lvl="1">
              <a:buFont typeface="Arial" charset="0"/>
              <a:buChar char="•"/>
            </a:pPr>
            <a:r>
              <a:rPr lang="en-US" altLang="en-US" sz="2400" dirty="0">
                <a:ea typeface="MS PGothic" charset="-128"/>
              </a:rPr>
              <a:t>WBCs: 5000 to 10,000 per mm</a:t>
            </a:r>
            <a:r>
              <a:rPr lang="en-US" altLang="en-US" sz="2400" baseline="30000" dirty="0">
                <a:ea typeface="MS PGothic" charset="-128"/>
              </a:rPr>
              <a:t>3</a:t>
            </a:r>
            <a:r>
              <a:rPr lang="en-US" altLang="en-US" sz="2400" dirty="0">
                <a:ea typeface="MS PGothic" charset="-128"/>
              </a:rPr>
              <a:t> of blood</a:t>
            </a:r>
          </a:p>
          <a:p>
            <a:pPr lvl="1">
              <a:buFont typeface="Arial" charset="0"/>
              <a:buChar char="•"/>
            </a:pPr>
            <a:r>
              <a:rPr lang="en-US" altLang="en-US" sz="2400" dirty="0">
                <a:ea typeface="MS PGothic" charset="-128"/>
              </a:rPr>
              <a:t>Platelets: 300,000 per mm</a:t>
            </a:r>
            <a:r>
              <a:rPr lang="en-US" altLang="en-US" sz="2400" baseline="30000" dirty="0">
                <a:ea typeface="MS PGothic" charset="-128"/>
              </a:rPr>
              <a:t>3</a:t>
            </a:r>
            <a:r>
              <a:rPr lang="en-US" altLang="en-US" sz="2400" dirty="0">
                <a:ea typeface="MS PGothic" charset="-128"/>
              </a:rPr>
              <a:t> of </a:t>
            </a:r>
            <a:r>
              <a:rPr lang="en-US" altLang="en-US" sz="2400" dirty="0" smtClean="0">
                <a:ea typeface="MS PGothic" charset="-128"/>
              </a:rPr>
              <a:t>blood</a:t>
            </a:r>
            <a:endParaRPr lang="en-US" altLang="en-US" sz="2400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9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4B019A08-55AD-4038-B865-37DA596B8C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76B7131-2035-43F9-84E8-2B4749D333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627C7B9-FD35-4E35-B741-E4A9A5F416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2BA067F2-7FAF-4758-9BC4-F7C88ED9044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2" y="1837927"/>
            <a:ext cx="5451627" cy="2862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/>
              <a:t>Hematopoiesis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/>
              <a:t>Formation of new blood cells made by two types of connective tissue:</a:t>
            </a:r>
          </a:p>
          <a:p>
            <a:pPr lvl="1">
              <a:buFont typeface="Arial" charset="0"/>
              <a:buChar char="•"/>
            </a:pPr>
            <a:r>
              <a:rPr lang="en-US" sz="2800" b="1" dirty="0"/>
              <a:t>Myeloid tissue </a:t>
            </a:r>
            <a:r>
              <a:rPr lang="en-US" sz="2800" dirty="0"/>
              <a:t>(Red bone marrow)</a:t>
            </a:r>
          </a:p>
          <a:p>
            <a:pPr lvl="1">
              <a:buFont typeface="Arial" charset="0"/>
              <a:buChar char="•"/>
            </a:pPr>
            <a:r>
              <a:rPr lang="en-US" sz="2800" b="1" dirty="0"/>
              <a:t>Lymphoid tissue </a:t>
            </a:r>
            <a:r>
              <a:rPr lang="en-US" sz="2800" dirty="0"/>
              <a:t>(lymph tissue in lymph nodes, thymus, and spleen)</a:t>
            </a:r>
          </a:p>
        </p:txBody>
      </p:sp>
    </p:spTree>
    <p:extLst>
      <p:ext uri="{BB962C8B-B14F-4D97-AF65-F5344CB8AC3E}">
        <p14:creationId xmlns:p14="http://schemas.microsoft.com/office/powerpoint/2010/main" val="37365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9D068DB-E7E7-4102-9402-EAA049E131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C8906C-CCD9-4F71-B3DD-BC1331E1A9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A0D6F13-628B-4FC4-AD48-A2B64677D01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15746F23-6A4C-4A1F-A0CE-A0C8537D52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87C466A-2605-4E25-9E19-8E277E2EAE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7CC7517-DC26-4B88-BF95-5D09F3E93E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9BFE64E-CCE4-4F62-BB14-C7028756C8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C:\Users\Jori\Desktop\Untitled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959" r="3103"/>
          <a:stretch/>
        </p:blipFill>
        <p:spPr bwMode="auto">
          <a:xfrm>
            <a:off x="-1" y="0"/>
            <a:ext cx="9094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614" y="624143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Components of Blood</a:t>
            </a:r>
          </a:p>
        </p:txBody>
      </p:sp>
    </p:spTree>
    <p:extLst>
      <p:ext uri="{BB962C8B-B14F-4D97-AF65-F5344CB8AC3E}">
        <p14:creationId xmlns:p14="http://schemas.microsoft.com/office/powerpoint/2010/main" val="9154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5"/>
          <a:stretch/>
        </p:blipFill>
        <p:spPr>
          <a:xfrm>
            <a:off x="0" y="0"/>
            <a:ext cx="12191980" cy="6400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E074050-0E37-4F72-95BE-2439FAD04BC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0023454-C8F8-4D6E-8537-CCFD0CA394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3477320-2176-43A7-964D-F98AFECB20F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Red Blood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82171"/>
            <a:ext cx="7442200" cy="2652145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RBC structure and function:</a:t>
            </a:r>
          </a:p>
          <a:p>
            <a:pPr lvl="1">
              <a:buFont typeface="Arial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Structure </a:t>
            </a:r>
            <a:r>
              <a:rPr lang="mr-IN" sz="2000" dirty="0">
                <a:solidFill>
                  <a:schemeClr val="tx1"/>
                </a:solidFill>
              </a:rPr>
              <a:t>–</a:t>
            </a:r>
            <a:r>
              <a:rPr lang="en-US" sz="2000" dirty="0">
                <a:solidFill>
                  <a:schemeClr val="tx1"/>
                </a:solidFill>
              </a:rPr>
              <a:t> Disk-shaped, no nuclei or organelles.</a:t>
            </a:r>
          </a:p>
          <a:p>
            <a:pPr lvl="1">
              <a:buFont typeface="Arial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Function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mr-IN" sz="2000" dirty="0">
                <a:solidFill>
                  <a:schemeClr val="tx1"/>
                </a:solidFill>
              </a:rPr>
              <a:t>–</a:t>
            </a:r>
            <a:r>
              <a:rPr lang="en-US" sz="2000" dirty="0">
                <a:solidFill>
                  <a:schemeClr val="tx1"/>
                </a:solidFill>
              </a:rPr>
              <a:t> To transport oxygen and carbon dioxide throughout the body. 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Because mature RBCs have no nucleus or organelles, they are </a:t>
            </a:r>
            <a:r>
              <a:rPr lang="en-US" sz="2400" b="1" dirty="0">
                <a:solidFill>
                  <a:schemeClr val="tx1"/>
                </a:solidFill>
              </a:rPr>
              <a:t>unable to reproduce themselves </a:t>
            </a:r>
            <a:r>
              <a:rPr lang="en-US" sz="2400" dirty="0">
                <a:solidFill>
                  <a:schemeClr val="tx1"/>
                </a:solidFill>
              </a:rPr>
              <a:t>or replace lost or damaged cellular components.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682171"/>
            <a:ext cx="7442200" cy="2718629"/>
          </a:xfrm>
          <a:prstGeom prst="rect">
            <a:avLst/>
          </a:prstGeom>
          <a:solidFill>
            <a:schemeClr val="accent1">
              <a:lumMod val="60000"/>
              <a:lumOff val="40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15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70" y="2103864"/>
            <a:ext cx="3135109" cy="3095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RBC 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2400" b="1" dirty="0"/>
              <a:t>Complete blood cell count (CBC) </a:t>
            </a:r>
            <a:r>
              <a:rPr lang="mr-IN" sz="2400" dirty="0"/>
              <a:t>–</a:t>
            </a:r>
            <a:r>
              <a:rPr lang="en-US" sz="2400" dirty="0"/>
              <a:t> battery of tests used to measure amounts or levels of many blood constituents.</a:t>
            </a:r>
          </a:p>
          <a:p>
            <a:pPr>
              <a:buFont typeface="Arial" charset="0"/>
              <a:buChar char="•"/>
            </a:pPr>
            <a:r>
              <a:rPr lang="en-US" sz="2400" b="1" dirty="0"/>
              <a:t>Hematocrit (</a:t>
            </a:r>
            <a:r>
              <a:rPr lang="en-US" sz="2400" b="1" dirty="0" err="1"/>
              <a:t>Hct</a:t>
            </a:r>
            <a:r>
              <a:rPr lang="en-US" sz="2400" b="1" dirty="0"/>
              <a:t>) test </a:t>
            </a:r>
            <a:r>
              <a:rPr lang="mr-IN" sz="2400" dirty="0"/>
              <a:t>–</a:t>
            </a:r>
            <a:r>
              <a:rPr lang="en-US" sz="2400" dirty="0"/>
              <a:t> Medical test in which a centrifuge is used to separate whole blood into formed elements and liquid fraction. Gives an estimate of the proportion of RBCs to whole blood. 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Buffy coat is WBC and platelet fraction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Normal RBC amount is about 45% of whole blood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This test can result in errors in readings when patient is dehydrated. </a:t>
            </a:r>
          </a:p>
        </p:txBody>
      </p:sp>
    </p:spTree>
    <p:extLst>
      <p:ext uri="{BB962C8B-B14F-4D97-AF65-F5344CB8AC3E}">
        <p14:creationId xmlns:p14="http://schemas.microsoft.com/office/powerpoint/2010/main" val="15251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6534" cy="6350000"/>
          </a:xfrm>
        </p:spPr>
      </p:pic>
    </p:spTree>
    <p:extLst>
      <p:ext uri="{BB962C8B-B14F-4D97-AF65-F5344CB8AC3E}">
        <p14:creationId xmlns:p14="http://schemas.microsoft.com/office/powerpoint/2010/main" val="65030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506</TotalTime>
  <Words>1025</Words>
  <Application>Microsoft Macintosh PowerPoint</Application>
  <PresentationFormat>Widescreen</PresentationFormat>
  <Paragraphs>126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Calibri Light</vt:lpstr>
      <vt:lpstr>Mangal</vt:lpstr>
      <vt:lpstr>MS PGothic</vt:lpstr>
      <vt:lpstr>Arial</vt:lpstr>
      <vt:lpstr>Times New Roman</vt:lpstr>
      <vt:lpstr>Retrospect</vt:lpstr>
      <vt:lpstr>Chapter 12 - Blood</vt:lpstr>
      <vt:lpstr>Blood Composition</vt:lpstr>
      <vt:lpstr>Formed Elements of the Blood</vt:lpstr>
      <vt:lpstr>Formed Elements</vt:lpstr>
      <vt:lpstr>Hematopoiesis</vt:lpstr>
      <vt:lpstr>Components of Blood</vt:lpstr>
      <vt:lpstr>Red Blood Cells</vt:lpstr>
      <vt:lpstr>RBC Count</vt:lpstr>
      <vt:lpstr>PowerPoint Presentation</vt:lpstr>
      <vt:lpstr>PowerPoint Presentation</vt:lpstr>
      <vt:lpstr>PowerPoint Presentation</vt:lpstr>
      <vt:lpstr>Hematocrit Test Readings</vt:lpstr>
      <vt:lpstr>Red Blood Cells</vt:lpstr>
      <vt:lpstr>Blood Types</vt:lpstr>
      <vt:lpstr>Blood types: ABO system</vt:lpstr>
      <vt:lpstr>PowerPoint Presentation</vt:lpstr>
      <vt:lpstr>Blood Typing</vt:lpstr>
      <vt:lpstr>Rh System</vt:lpstr>
      <vt:lpstr>Universal Donor and Recipients</vt:lpstr>
      <vt:lpstr>Universal Donors and Recipients</vt:lpstr>
      <vt:lpstr>White Blood Cells</vt:lpstr>
      <vt:lpstr>WBC Types</vt:lpstr>
      <vt:lpstr>WBC disorders</vt:lpstr>
      <vt:lpstr>Platelets and Blood Clotting</vt:lpstr>
      <vt:lpstr>PowerPoint Presentation</vt:lpstr>
      <vt:lpstr>Abnormal Blood Clots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12 - Blood</dc:title>
  <dc:creator>Microsoft Office User</dc:creator>
  <cp:lastModifiedBy>Microsoft Office User</cp:lastModifiedBy>
  <cp:revision>14</cp:revision>
  <dcterms:created xsi:type="dcterms:W3CDTF">2017-12-01T20:07:05Z</dcterms:created>
  <dcterms:modified xsi:type="dcterms:W3CDTF">2017-12-04T05:32:02Z</dcterms:modified>
</cp:coreProperties>
</file>