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webextensions/webextension1.xml" ContentType="application/vnd.ms-office.webextension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4"/>
    <p:restoredTop sz="72203"/>
  </p:normalViewPr>
  <p:slideViewPr>
    <p:cSldViewPr snapToGrid="0" snapToObjects="1">
      <p:cViewPr varScale="1">
        <p:scale>
          <a:sx n="48" d="100"/>
          <a:sy n="48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BB2CF-C6F6-684C-A7B9-9668C676DDD0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DC457A-B292-DB45-A659-BB5DEA63CD29}">
      <dgm:prSet phldrT="[Text]"/>
      <dgm:spPr/>
      <dgm:t>
        <a:bodyPr/>
        <a:lstStyle/>
        <a:p>
          <a:r>
            <a:rPr lang="en-US" dirty="0" smtClean="0"/>
            <a:t>Immature B cells have one specific kind of antibody.</a:t>
          </a:r>
          <a:endParaRPr lang="en-US" dirty="0"/>
        </a:p>
      </dgm:t>
    </dgm:pt>
    <dgm:pt modelId="{26CD2FC5-F3EF-A643-A4FF-3169778CE9B2}" type="parTrans" cxnId="{8A87BF38-FDA8-2A4A-B851-6844A4B959A0}">
      <dgm:prSet/>
      <dgm:spPr/>
      <dgm:t>
        <a:bodyPr/>
        <a:lstStyle/>
        <a:p>
          <a:endParaRPr lang="en-US"/>
        </a:p>
      </dgm:t>
    </dgm:pt>
    <dgm:pt modelId="{018928B0-7C12-0546-8AE0-9452F41E6011}" type="sibTrans" cxnId="{8A87BF38-FDA8-2A4A-B851-6844A4B959A0}">
      <dgm:prSet/>
      <dgm:spPr/>
      <dgm:t>
        <a:bodyPr/>
        <a:lstStyle/>
        <a:p>
          <a:endParaRPr lang="en-US"/>
        </a:p>
      </dgm:t>
    </dgm:pt>
    <dgm:pt modelId="{0CA179D4-B89E-714F-B9BA-3858C3AF3E0B}">
      <dgm:prSet phldrT="[Text]"/>
      <dgm:spPr/>
      <dgm:t>
        <a:bodyPr/>
        <a:lstStyle/>
        <a:p>
          <a:r>
            <a:rPr lang="en-US" dirty="0" smtClean="0"/>
            <a:t>When they mature, B cells carry a different type of antibody and enter the blood, settling in the lymph node.</a:t>
          </a:r>
          <a:endParaRPr lang="en-US" dirty="0"/>
        </a:p>
      </dgm:t>
    </dgm:pt>
    <dgm:pt modelId="{4F6AD3E5-91BC-0543-B2C2-FF5A945D2113}" type="parTrans" cxnId="{E393B49A-855B-514A-9A44-1BEDBED5F133}">
      <dgm:prSet/>
      <dgm:spPr/>
      <dgm:t>
        <a:bodyPr/>
        <a:lstStyle/>
        <a:p>
          <a:endParaRPr lang="en-US"/>
        </a:p>
      </dgm:t>
    </dgm:pt>
    <dgm:pt modelId="{82F2E851-72B7-6C49-9170-501858824001}" type="sibTrans" cxnId="{E393B49A-855B-514A-9A44-1BEDBED5F133}">
      <dgm:prSet/>
      <dgm:spPr/>
      <dgm:t>
        <a:bodyPr/>
        <a:lstStyle/>
        <a:p>
          <a:endParaRPr lang="en-US"/>
        </a:p>
      </dgm:t>
    </dgm:pt>
    <dgm:pt modelId="{A9046CF7-236B-6C47-B0DA-BE20865C8E66}">
      <dgm:prSet phldrT="[Text]"/>
      <dgm:spPr/>
      <dgm:t>
        <a:bodyPr/>
        <a:lstStyle/>
        <a:p>
          <a:r>
            <a:rPr lang="en-US" dirty="0" smtClean="0"/>
            <a:t>In order for the B cell to be activated, it must come in contact with the right antigen + cytokines</a:t>
          </a:r>
          <a:endParaRPr lang="en-US" dirty="0"/>
        </a:p>
      </dgm:t>
    </dgm:pt>
    <dgm:pt modelId="{443DC089-41D1-8B4A-9C01-B46C3EA104C2}" type="parTrans" cxnId="{907C35E1-0472-3349-8B27-6817E8D91EC6}">
      <dgm:prSet/>
      <dgm:spPr/>
      <dgm:t>
        <a:bodyPr/>
        <a:lstStyle/>
        <a:p>
          <a:endParaRPr lang="en-US"/>
        </a:p>
      </dgm:t>
    </dgm:pt>
    <dgm:pt modelId="{6D7ACFD8-DD1E-3B4E-B0F7-4F3E0513C0F4}" type="sibTrans" cxnId="{907C35E1-0472-3349-8B27-6817E8D91EC6}">
      <dgm:prSet/>
      <dgm:spPr/>
      <dgm:t>
        <a:bodyPr/>
        <a:lstStyle/>
        <a:p>
          <a:endParaRPr lang="en-US"/>
        </a:p>
      </dgm:t>
    </dgm:pt>
    <dgm:pt modelId="{1592C091-9911-AB4A-8920-4AD8E9975139}">
      <dgm:prSet/>
      <dgm:spPr/>
      <dgm:t>
        <a:bodyPr/>
        <a:lstStyle/>
        <a:p>
          <a:r>
            <a:rPr lang="en-US" dirty="0" smtClean="0"/>
            <a:t>Clones itself, all having the same type of antibody. </a:t>
          </a:r>
          <a:endParaRPr lang="en-US" dirty="0"/>
        </a:p>
      </dgm:t>
    </dgm:pt>
    <dgm:pt modelId="{2FDAEC8F-F62E-6B4B-BB7B-4753FA9F7413}" type="parTrans" cxnId="{D0ABC80E-5145-D24B-B445-5E207D05C412}">
      <dgm:prSet/>
      <dgm:spPr/>
      <dgm:t>
        <a:bodyPr/>
        <a:lstStyle/>
        <a:p>
          <a:endParaRPr lang="en-US"/>
        </a:p>
      </dgm:t>
    </dgm:pt>
    <dgm:pt modelId="{C174FB99-180A-5845-921D-CA2C0E6E9841}" type="sibTrans" cxnId="{D0ABC80E-5145-D24B-B445-5E207D05C412}">
      <dgm:prSet/>
      <dgm:spPr/>
      <dgm:t>
        <a:bodyPr/>
        <a:lstStyle/>
        <a:p>
          <a:endParaRPr lang="en-US"/>
        </a:p>
      </dgm:t>
    </dgm:pt>
    <dgm:pt modelId="{63D56218-E675-E348-BB25-25C9F86F3D66}" type="pres">
      <dgm:prSet presAssocID="{896BB2CF-C6F6-684C-A7B9-9668C676DD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F122E9-CE96-7149-948D-C5CE4CAAD338}" type="pres">
      <dgm:prSet presAssocID="{83DC457A-B292-DB45-A659-BB5DEA63CD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E5162-2A29-4B4B-A4B9-C37F41DFD817}" type="pres">
      <dgm:prSet presAssocID="{018928B0-7C12-0546-8AE0-9452F41E601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E4DC0EF-D4FE-4547-9C9C-7F2CC4699384}" type="pres">
      <dgm:prSet presAssocID="{018928B0-7C12-0546-8AE0-9452F41E601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B394CEB-45F0-E845-AD59-3108FBD8E762}" type="pres">
      <dgm:prSet presAssocID="{0CA179D4-B89E-714F-B9BA-3858C3AF3E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D9FD3-1F15-F347-AC13-04B1E8B61549}" type="pres">
      <dgm:prSet presAssocID="{82F2E851-72B7-6C49-9170-50185882400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A47C278-E726-CD48-BDCA-E55B9A03C17D}" type="pres">
      <dgm:prSet presAssocID="{82F2E851-72B7-6C49-9170-50185882400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B82DD37-1094-084E-91F1-AB0BE32F49CE}" type="pres">
      <dgm:prSet presAssocID="{A9046CF7-236B-6C47-B0DA-BE20865C8E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F7110-D21D-0349-9A26-78765EFAA1EE}" type="pres">
      <dgm:prSet presAssocID="{6D7ACFD8-DD1E-3B4E-B0F7-4F3E0513C0F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52A163A-13BA-6142-9F5C-279F7403618D}" type="pres">
      <dgm:prSet presAssocID="{6D7ACFD8-DD1E-3B4E-B0F7-4F3E0513C0F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64FE268-5EC2-DA41-BAFB-7AE203062DAD}" type="pres">
      <dgm:prSet presAssocID="{1592C091-9911-AB4A-8920-4AD8E99751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B32AE3-A099-1E48-BD2F-A5A782EFF21E}" type="presOf" srcId="{83DC457A-B292-DB45-A659-BB5DEA63CD29}" destId="{62F122E9-CE96-7149-948D-C5CE4CAAD338}" srcOrd="0" destOrd="0" presId="urn:microsoft.com/office/officeart/2005/8/layout/process1"/>
    <dgm:cxn modelId="{FCC80D43-F57A-BB45-A519-78D6CC3DAB5F}" type="presOf" srcId="{6D7ACFD8-DD1E-3B4E-B0F7-4F3E0513C0F4}" destId="{752A163A-13BA-6142-9F5C-279F7403618D}" srcOrd="1" destOrd="0" presId="urn:microsoft.com/office/officeart/2005/8/layout/process1"/>
    <dgm:cxn modelId="{0AFEC0DC-1466-944F-A049-9904964C99D1}" type="presOf" srcId="{A9046CF7-236B-6C47-B0DA-BE20865C8E66}" destId="{6B82DD37-1094-084E-91F1-AB0BE32F49CE}" srcOrd="0" destOrd="0" presId="urn:microsoft.com/office/officeart/2005/8/layout/process1"/>
    <dgm:cxn modelId="{B1DEF521-12D9-C942-85F8-51C3897A60A0}" type="presOf" srcId="{6D7ACFD8-DD1E-3B4E-B0F7-4F3E0513C0F4}" destId="{097F7110-D21D-0349-9A26-78765EFAA1EE}" srcOrd="0" destOrd="0" presId="urn:microsoft.com/office/officeart/2005/8/layout/process1"/>
    <dgm:cxn modelId="{018E9DB8-EFA9-174C-AC69-1FF3CFCBC87F}" type="presOf" srcId="{1592C091-9911-AB4A-8920-4AD8E9975139}" destId="{B64FE268-5EC2-DA41-BAFB-7AE203062DAD}" srcOrd="0" destOrd="0" presId="urn:microsoft.com/office/officeart/2005/8/layout/process1"/>
    <dgm:cxn modelId="{3A28166C-2539-F947-8D8C-CF8384A251FB}" type="presOf" srcId="{0CA179D4-B89E-714F-B9BA-3858C3AF3E0B}" destId="{3B394CEB-45F0-E845-AD59-3108FBD8E762}" srcOrd="0" destOrd="0" presId="urn:microsoft.com/office/officeart/2005/8/layout/process1"/>
    <dgm:cxn modelId="{508568BF-B4A5-6442-8FF0-795F10C15096}" type="presOf" srcId="{018928B0-7C12-0546-8AE0-9452F41E6011}" destId="{6C3E5162-2A29-4B4B-A4B9-C37F41DFD817}" srcOrd="0" destOrd="0" presId="urn:microsoft.com/office/officeart/2005/8/layout/process1"/>
    <dgm:cxn modelId="{449CA95F-6AB5-164F-92EB-1EA48EB9D74C}" type="presOf" srcId="{896BB2CF-C6F6-684C-A7B9-9668C676DDD0}" destId="{63D56218-E675-E348-BB25-25C9F86F3D66}" srcOrd="0" destOrd="0" presId="urn:microsoft.com/office/officeart/2005/8/layout/process1"/>
    <dgm:cxn modelId="{8C69C64C-D2FA-8E42-A599-9B0911567957}" type="presOf" srcId="{018928B0-7C12-0546-8AE0-9452F41E6011}" destId="{0E4DC0EF-D4FE-4547-9C9C-7F2CC4699384}" srcOrd="1" destOrd="0" presId="urn:microsoft.com/office/officeart/2005/8/layout/process1"/>
    <dgm:cxn modelId="{8A87BF38-FDA8-2A4A-B851-6844A4B959A0}" srcId="{896BB2CF-C6F6-684C-A7B9-9668C676DDD0}" destId="{83DC457A-B292-DB45-A659-BB5DEA63CD29}" srcOrd="0" destOrd="0" parTransId="{26CD2FC5-F3EF-A643-A4FF-3169778CE9B2}" sibTransId="{018928B0-7C12-0546-8AE0-9452F41E6011}"/>
    <dgm:cxn modelId="{E393B49A-855B-514A-9A44-1BEDBED5F133}" srcId="{896BB2CF-C6F6-684C-A7B9-9668C676DDD0}" destId="{0CA179D4-B89E-714F-B9BA-3858C3AF3E0B}" srcOrd="1" destOrd="0" parTransId="{4F6AD3E5-91BC-0543-B2C2-FF5A945D2113}" sibTransId="{82F2E851-72B7-6C49-9170-501858824001}"/>
    <dgm:cxn modelId="{907C35E1-0472-3349-8B27-6817E8D91EC6}" srcId="{896BB2CF-C6F6-684C-A7B9-9668C676DDD0}" destId="{A9046CF7-236B-6C47-B0DA-BE20865C8E66}" srcOrd="2" destOrd="0" parTransId="{443DC089-41D1-8B4A-9C01-B46C3EA104C2}" sibTransId="{6D7ACFD8-DD1E-3B4E-B0F7-4F3E0513C0F4}"/>
    <dgm:cxn modelId="{D0ABC80E-5145-D24B-B445-5E207D05C412}" srcId="{896BB2CF-C6F6-684C-A7B9-9668C676DDD0}" destId="{1592C091-9911-AB4A-8920-4AD8E9975139}" srcOrd="3" destOrd="0" parTransId="{2FDAEC8F-F62E-6B4B-BB7B-4753FA9F7413}" sibTransId="{C174FB99-180A-5845-921D-CA2C0E6E9841}"/>
    <dgm:cxn modelId="{C5DFF6D0-F52F-CC44-86A1-03F6737B640D}" type="presOf" srcId="{82F2E851-72B7-6C49-9170-501858824001}" destId="{BA47C278-E726-CD48-BDCA-E55B9A03C17D}" srcOrd="1" destOrd="0" presId="urn:microsoft.com/office/officeart/2005/8/layout/process1"/>
    <dgm:cxn modelId="{631209A6-1DA8-4944-BBD5-96FC6B3CE437}" type="presOf" srcId="{82F2E851-72B7-6C49-9170-501858824001}" destId="{32CD9FD3-1F15-F347-AC13-04B1E8B61549}" srcOrd="0" destOrd="0" presId="urn:microsoft.com/office/officeart/2005/8/layout/process1"/>
    <dgm:cxn modelId="{200C6910-EEA4-AC4C-AD9A-5094862FF475}" type="presParOf" srcId="{63D56218-E675-E348-BB25-25C9F86F3D66}" destId="{62F122E9-CE96-7149-948D-C5CE4CAAD338}" srcOrd="0" destOrd="0" presId="urn:microsoft.com/office/officeart/2005/8/layout/process1"/>
    <dgm:cxn modelId="{32422438-5E6E-2048-92F8-84AEC3FDBB7A}" type="presParOf" srcId="{63D56218-E675-E348-BB25-25C9F86F3D66}" destId="{6C3E5162-2A29-4B4B-A4B9-C37F41DFD817}" srcOrd="1" destOrd="0" presId="urn:microsoft.com/office/officeart/2005/8/layout/process1"/>
    <dgm:cxn modelId="{4A409817-A220-CA42-8894-377FC4156699}" type="presParOf" srcId="{6C3E5162-2A29-4B4B-A4B9-C37F41DFD817}" destId="{0E4DC0EF-D4FE-4547-9C9C-7F2CC4699384}" srcOrd="0" destOrd="0" presId="urn:microsoft.com/office/officeart/2005/8/layout/process1"/>
    <dgm:cxn modelId="{D7143CDF-F4B9-6645-BE6A-8E5F87C3ECDF}" type="presParOf" srcId="{63D56218-E675-E348-BB25-25C9F86F3D66}" destId="{3B394CEB-45F0-E845-AD59-3108FBD8E762}" srcOrd="2" destOrd="0" presId="urn:microsoft.com/office/officeart/2005/8/layout/process1"/>
    <dgm:cxn modelId="{8141B73F-033E-6444-BDA8-FD2C92E446CC}" type="presParOf" srcId="{63D56218-E675-E348-BB25-25C9F86F3D66}" destId="{32CD9FD3-1F15-F347-AC13-04B1E8B61549}" srcOrd="3" destOrd="0" presId="urn:microsoft.com/office/officeart/2005/8/layout/process1"/>
    <dgm:cxn modelId="{ED4EFCE3-5FD5-294B-BB13-2FE0D08FEBA6}" type="presParOf" srcId="{32CD9FD3-1F15-F347-AC13-04B1E8B61549}" destId="{BA47C278-E726-CD48-BDCA-E55B9A03C17D}" srcOrd="0" destOrd="0" presId="urn:microsoft.com/office/officeart/2005/8/layout/process1"/>
    <dgm:cxn modelId="{75EC4F80-D5FA-0840-ABBC-5C36EC187670}" type="presParOf" srcId="{63D56218-E675-E348-BB25-25C9F86F3D66}" destId="{6B82DD37-1094-084E-91F1-AB0BE32F49CE}" srcOrd="4" destOrd="0" presId="urn:microsoft.com/office/officeart/2005/8/layout/process1"/>
    <dgm:cxn modelId="{CA013D2C-E6B2-0D4C-9FDF-88655CE7EC13}" type="presParOf" srcId="{63D56218-E675-E348-BB25-25C9F86F3D66}" destId="{097F7110-D21D-0349-9A26-78765EFAA1EE}" srcOrd="5" destOrd="0" presId="urn:microsoft.com/office/officeart/2005/8/layout/process1"/>
    <dgm:cxn modelId="{8E7209B4-B55A-E147-9546-B8A7A89C3C30}" type="presParOf" srcId="{097F7110-D21D-0349-9A26-78765EFAA1EE}" destId="{752A163A-13BA-6142-9F5C-279F7403618D}" srcOrd="0" destOrd="0" presId="urn:microsoft.com/office/officeart/2005/8/layout/process1"/>
    <dgm:cxn modelId="{27B29D86-3B89-494D-90EB-47267BCDC408}" type="presParOf" srcId="{63D56218-E675-E348-BB25-25C9F86F3D66}" destId="{B64FE268-5EC2-DA41-BAFB-7AE203062DA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0DA5F-7E4F-724D-A827-6CFC49792E96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224C697B-901E-2D4A-B898-971EA557D905}">
      <dgm:prSet phldrT="[Text]"/>
      <dgm:spPr/>
      <dgm:t>
        <a:bodyPr/>
        <a:lstStyle/>
        <a:p>
          <a:r>
            <a:rPr lang="en-US" dirty="0" smtClean="0"/>
            <a:t>T Cell comes in contact with a specific antigen</a:t>
          </a:r>
          <a:endParaRPr lang="en-US" dirty="0"/>
        </a:p>
      </dgm:t>
    </dgm:pt>
    <dgm:pt modelId="{9886DAD8-6B57-2340-831C-1135FAFC30EE}" type="parTrans" cxnId="{53168920-FD4E-0346-BDE0-ABF0D7A1957C}">
      <dgm:prSet/>
      <dgm:spPr/>
      <dgm:t>
        <a:bodyPr/>
        <a:lstStyle/>
        <a:p>
          <a:endParaRPr lang="en-US"/>
        </a:p>
      </dgm:t>
    </dgm:pt>
    <dgm:pt modelId="{7B61DC4A-70A2-0E43-B3C5-54DEBC0053B0}" type="sibTrans" cxnId="{53168920-FD4E-0346-BDE0-ABF0D7A1957C}">
      <dgm:prSet/>
      <dgm:spPr/>
      <dgm:t>
        <a:bodyPr/>
        <a:lstStyle/>
        <a:p>
          <a:endParaRPr lang="en-US"/>
        </a:p>
      </dgm:t>
    </dgm:pt>
    <dgm:pt modelId="{7BCB7487-61C7-864B-9D2B-D5576BCEF749}">
      <dgm:prSet phldrT="[Text]"/>
      <dgm:spPr/>
      <dgm:t>
        <a:bodyPr/>
        <a:lstStyle/>
        <a:p>
          <a:r>
            <a:rPr lang="en-US" dirty="0" smtClean="0"/>
            <a:t>T cell changes into an </a:t>
          </a:r>
          <a:r>
            <a:rPr lang="en-US" b="1" dirty="0" smtClean="0"/>
            <a:t>activated T cell.</a:t>
          </a:r>
          <a:endParaRPr lang="en-US" dirty="0"/>
        </a:p>
      </dgm:t>
    </dgm:pt>
    <dgm:pt modelId="{489EAEC7-4835-3E40-B3D3-5C8D171820DC}" type="parTrans" cxnId="{7AFBFB57-0A76-4544-926B-AE421AEB28C0}">
      <dgm:prSet/>
      <dgm:spPr/>
      <dgm:t>
        <a:bodyPr/>
        <a:lstStyle/>
        <a:p>
          <a:endParaRPr lang="en-US"/>
        </a:p>
      </dgm:t>
    </dgm:pt>
    <dgm:pt modelId="{49B68862-5850-114D-A413-9379C872869B}" type="sibTrans" cxnId="{7AFBFB57-0A76-4544-926B-AE421AEB28C0}">
      <dgm:prSet/>
      <dgm:spPr/>
      <dgm:t>
        <a:bodyPr/>
        <a:lstStyle/>
        <a:p>
          <a:endParaRPr lang="en-US"/>
        </a:p>
      </dgm:t>
    </dgm:pt>
    <dgm:pt modelId="{504B05BE-A3E3-E846-BE62-8AC0D544221F}">
      <dgm:prSet phldrT="[Text]"/>
      <dgm:spPr/>
      <dgm:t>
        <a:bodyPr/>
        <a:lstStyle/>
        <a:p>
          <a:r>
            <a:rPr lang="en-US" dirty="0" smtClean="0"/>
            <a:t>The antigen binds to the protein on the T cell’s surface</a:t>
          </a:r>
          <a:endParaRPr lang="en-US" dirty="0"/>
        </a:p>
      </dgm:t>
    </dgm:pt>
    <dgm:pt modelId="{46E9B035-9931-1349-B45E-D2A8D3F5D851}" type="parTrans" cxnId="{0511CD10-8721-3F48-AAAF-C78CAD9C117F}">
      <dgm:prSet/>
      <dgm:spPr/>
      <dgm:t>
        <a:bodyPr/>
        <a:lstStyle/>
        <a:p>
          <a:endParaRPr lang="en-US"/>
        </a:p>
      </dgm:t>
    </dgm:pt>
    <dgm:pt modelId="{5EA598F3-96A9-6C4B-9C80-850B5AB6D1E4}" type="sibTrans" cxnId="{0511CD10-8721-3F48-AAAF-C78CAD9C117F}">
      <dgm:prSet/>
      <dgm:spPr/>
      <dgm:t>
        <a:bodyPr/>
        <a:lstStyle/>
        <a:p>
          <a:endParaRPr lang="en-US"/>
        </a:p>
      </dgm:t>
    </dgm:pt>
    <dgm:pt modelId="{EC9BA400-99CB-A74B-9452-0909118B023A}" type="pres">
      <dgm:prSet presAssocID="{2BD0DA5F-7E4F-724D-A827-6CFC49792E96}" presName="Name0" presStyleCnt="0">
        <dgm:presLayoutVars>
          <dgm:dir/>
          <dgm:animLvl val="lvl"/>
          <dgm:resizeHandles val="exact"/>
        </dgm:presLayoutVars>
      </dgm:prSet>
      <dgm:spPr/>
    </dgm:pt>
    <dgm:pt modelId="{4981F421-C655-4C41-9DE4-FC15529ABD80}" type="pres">
      <dgm:prSet presAssocID="{224C697B-901E-2D4A-B898-971EA557D90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F9B33-A37B-CE44-B3FD-857E32CD666F}" type="pres">
      <dgm:prSet presAssocID="{7B61DC4A-70A2-0E43-B3C5-54DEBC0053B0}" presName="parTxOnlySpace" presStyleCnt="0"/>
      <dgm:spPr/>
    </dgm:pt>
    <dgm:pt modelId="{DDDC739C-5979-0C44-9597-29377EB31208}" type="pres">
      <dgm:prSet presAssocID="{504B05BE-A3E3-E846-BE62-8AC0D544221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E35DC-BB1A-9F4D-8399-D9DB8FB88159}" type="pres">
      <dgm:prSet presAssocID="{5EA598F3-96A9-6C4B-9C80-850B5AB6D1E4}" presName="parTxOnlySpace" presStyleCnt="0"/>
      <dgm:spPr/>
    </dgm:pt>
    <dgm:pt modelId="{2F840D49-6CD2-2940-9B47-53D9EBFD3517}" type="pres">
      <dgm:prSet presAssocID="{7BCB7487-61C7-864B-9D2B-D5576BCEF74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807183-CF37-5640-B0B1-C7EA983B4E05}" type="presOf" srcId="{224C697B-901E-2D4A-B898-971EA557D905}" destId="{4981F421-C655-4C41-9DE4-FC15529ABD80}" srcOrd="0" destOrd="0" presId="urn:microsoft.com/office/officeart/2005/8/layout/chevron1"/>
    <dgm:cxn modelId="{7AFBFB57-0A76-4544-926B-AE421AEB28C0}" srcId="{2BD0DA5F-7E4F-724D-A827-6CFC49792E96}" destId="{7BCB7487-61C7-864B-9D2B-D5576BCEF749}" srcOrd="2" destOrd="0" parTransId="{489EAEC7-4835-3E40-B3D3-5C8D171820DC}" sibTransId="{49B68862-5850-114D-A413-9379C872869B}"/>
    <dgm:cxn modelId="{0511CD10-8721-3F48-AAAF-C78CAD9C117F}" srcId="{2BD0DA5F-7E4F-724D-A827-6CFC49792E96}" destId="{504B05BE-A3E3-E846-BE62-8AC0D544221F}" srcOrd="1" destOrd="0" parTransId="{46E9B035-9931-1349-B45E-D2A8D3F5D851}" sibTransId="{5EA598F3-96A9-6C4B-9C80-850B5AB6D1E4}"/>
    <dgm:cxn modelId="{6A3E2EE0-74DD-9340-B6DE-200D8795FD78}" type="presOf" srcId="{2BD0DA5F-7E4F-724D-A827-6CFC49792E96}" destId="{EC9BA400-99CB-A74B-9452-0909118B023A}" srcOrd="0" destOrd="0" presId="urn:microsoft.com/office/officeart/2005/8/layout/chevron1"/>
    <dgm:cxn modelId="{CEAA1958-C768-3B46-BA65-2F8B482C9DA8}" type="presOf" srcId="{7BCB7487-61C7-864B-9D2B-D5576BCEF749}" destId="{2F840D49-6CD2-2940-9B47-53D9EBFD3517}" srcOrd="0" destOrd="0" presId="urn:microsoft.com/office/officeart/2005/8/layout/chevron1"/>
    <dgm:cxn modelId="{53168920-FD4E-0346-BDE0-ABF0D7A1957C}" srcId="{2BD0DA5F-7E4F-724D-A827-6CFC49792E96}" destId="{224C697B-901E-2D4A-B898-971EA557D905}" srcOrd="0" destOrd="0" parTransId="{9886DAD8-6B57-2340-831C-1135FAFC30EE}" sibTransId="{7B61DC4A-70A2-0E43-B3C5-54DEBC0053B0}"/>
    <dgm:cxn modelId="{2A3B0FBF-1F13-FD41-A749-689FA26A83B5}" type="presOf" srcId="{504B05BE-A3E3-E846-BE62-8AC0D544221F}" destId="{DDDC739C-5979-0C44-9597-29377EB31208}" srcOrd="0" destOrd="0" presId="urn:microsoft.com/office/officeart/2005/8/layout/chevron1"/>
    <dgm:cxn modelId="{65BC88AF-CD36-EF4A-BF44-B1375276CBE7}" type="presParOf" srcId="{EC9BA400-99CB-A74B-9452-0909118B023A}" destId="{4981F421-C655-4C41-9DE4-FC15529ABD80}" srcOrd="0" destOrd="0" presId="urn:microsoft.com/office/officeart/2005/8/layout/chevron1"/>
    <dgm:cxn modelId="{01F68D3C-FBE9-7D4D-AD85-8B36BCD340E5}" type="presParOf" srcId="{EC9BA400-99CB-A74B-9452-0909118B023A}" destId="{D6CF9B33-A37B-CE44-B3FD-857E32CD666F}" srcOrd="1" destOrd="0" presId="urn:microsoft.com/office/officeart/2005/8/layout/chevron1"/>
    <dgm:cxn modelId="{8E252652-9023-C344-AB2A-703926D12B0A}" type="presParOf" srcId="{EC9BA400-99CB-A74B-9452-0909118B023A}" destId="{DDDC739C-5979-0C44-9597-29377EB31208}" srcOrd="2" destOrd="0" presId="urn:microsoft.com/office/officeart/2005/8/layout/chevron1"/>
    <dgm:cxn modelId="{CD560A3A-CB6F-4843-8E2A-F5316027AE8E}" type="presParOf" srcId="{EC9BA400-99CB-A74B-9452-0909118B023A}" destId="{80BE35DC-BB1A-9F4D-8399-D9DB8FB88159}" srcOrd="3" destOrd="0" presId="urn:microsoft.com/office/officeart/2005/8/layout/chevron1"/>
    <dgm:cxn modelId="{31420AE8-6BE2-8B45-984B-CD9B34340754}" type="presParOf" srcId="{EC9BA400-99CB-A74B-9452-0909118B023A}" destId="{2F840D49-6CD2-2940-9B47-53D9EBFD351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122E9-CE96-7149-948D-C5CE4CAAD338}">
      <dsp:nvSpPr>
        <dsp:cNvPr id="0" name=""/>
        <dsp:cNvSpPr/>
      </dsp:nvSpPr>
      <dsp:spPr>
        <a:xfrm>
          <a:off x="3571" y="1691786"/>
          <a:ext cx="1561703" cy="2035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Immature B cells have one specific kind of antibody.</a:t>
          </a:r>
          <a:endParaRPr lang="en-US" sz="1600" kern="1200" dirty="0"/>
        </a:p>
      </dsp:txBody>
      <dsp:txXfrm>
        <a:off x="49312" y="1737527"/>
        <a:ext cx="1470221" cy="1943612"/>
      </dsp:txXfrm>
    </dsp:sp>
    <dsp:sp modelId="{6C3E5162-2A29-4B4B-A4B9-C37F41DFD817}">
      <dsp:nvSpPr>
        <dsp:cNvPr id="0" name=""/>
        <dsp:cNvSpPr/>
      </dsp:nvSpPr>
      <dsp:spPr>
        <a:xfrm>
          <a:off x="1721445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721445" y="2593142"/>
        <a:ext cx="231757" cy="232382"/>
      </dsp:txXfrm>
    </dsp:sp>
    <dsp:sp modelId="{3B394CEB-45F0-E845-AD59-3108FBD8E762}">
      <dsp:nvSpPr>
        <dsp:cNvPr id="0" name=""/>
        <dsp:cNvSpPr/>
      </dsp:nvSpPr>
      <dsp:spPr>
        <a:xfrm>
          <a:off x="2189956" y="1691786"/>
          <a:ext cx="1561703" cy="2035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When they mature, B cells carry a different type of antibody and enter the blood, settling in the lymph node.</a:t>
          </a:r>
          <a:endParaRPr lang="en-US" sz="1600" kern="1200" dirty="0"/>
        </a:p>
      </dsp:txBody>
      <dsp:txXfrm>
        <a:off x="2235697" y="1737527"/>
        <a:ext cx="1470221" cy="1943612"/>
      </dsp:txXfrm>
    </dsp:sp>
    <dsp:sp modelId="{32CD9FD3-1F15-F347-AC13-04B1E8B61549}">
      <dsp:nvSpPr>
        <dsp:cNvPr id="0" name=""/>
        <dsp:cNvSpPr/>
      </dsp:nvSpPr>
      <dsp:spPr>
        <a:xfrm>
          <a:off x="3907829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907829" y="2593142"/>
        <a:ext cx="231757" cy="232382"/>
      </dsp:txXfrm>
    </dsp:sp>
    <dsp:sp modelId="{6B82DD37-1094-084E-91F1-AB0BE32F49CE}">
      <dsp:nvSpPr>
        <dsp:cNvPr id="0" name=""/>
        <dsp:cNvSpPr/>
      </dsp:nvSpPr>
      <dsp:spPr>
        <a:xfrm>
          <a:off x="4376340" y="1691786"/>
          <a:ext cx="1561703" cy="2035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 order for the B cell to be activated, it must come in contact with the right antigen + cytokines</a:t>
          </a:r>
          <a:endParaRPr lang="en-US" sz="1600" kern="1200" dirty="0"/>
        </a:p>
      </dsp:txBody>
      <dsp:txXfrm>
        <a:off x="4422081" y="1737527"/>
        <a:ext cx="1470221" cy="1943612"/>
      </dsp:txXfrm>
    </dsp:sp>
    <dsp:sp modelId="{097F7110-D21D-0349-9A26-78765EFAA1EE}">
      <dsp:nvSpPr>
        <dsp:cNvPr id="0" name=""/>
        <dsp:cNvSpPr/>
      </dsp:nvSpPr>
      <dsp:spPr>
        <a:xfrm>
          <a:off x="6094214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094214" y="2593142"/>
        <a:ext cx="231757" cy="232382"/>
      </dsp:txXfrm>
    </dsp:sp>
    <dsp:sp modelId="{B64FE268-5EC2-DA41-BAFB-7AE203062DAD}">
      <dsp:nvSpPr>
        <dsp:cNvPr id="0" name=""/>
        <dsp:cNvSpPr/>
      </dsp:nvSpPr>
      <dsp:spPr>
        <a:xfrm>
          <a:off x="6562724" y="1691786"/>
          <a:ext cx="1561703" cy="2035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Clones itself, all having the same type of antibody. </a:t>
          </a:r>
          <a:endParaRPr lang="en-US" sz="1600" kern="1200" dirty="0"/>
        </a:p>
      </dsp:txBody>
      <dsp:txXfrm>
        <a:off x="6608465" y="1737527"/>
        <a:ext cx="1470221" cy="1943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1F421-C655-4C41-9DE4-FC15529ABD80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 Cell comes in contact with a specific antigen</a:t>
          </a:r>
          <a:endParaRPr lang="en-US" sz="1900" kern="1200" dirty="0"/>
        </a:p>
      </dsp:txBody>
      <dsp:txXfrm>
        <a:off x="582612" y="2129102"/>
        <a:ext cx="1740694" cy="1160462"/>
      </dsp:txXfrm>
    </dsp:sp>
    <dsp:sp modelId="{DDDC739C-5979-0C44-9597-29377EB31208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antigen binds to the protein on the T cell’s surface</a:t>
          </a:r>
          <a:endParaRPr lang="en-US" sz="1900" kern="1200" dirty="0"/>
        </a:p>
      </dsp:txBody>
      <dsp:txXfrm>
        <a:off x="3193652" y="2129102"/>
        <a:ext cx="1740694" cy="1160462"/>
      </dsp:txXfrm>
    </dsp:sp>
    <dsp:sp modelId="{2F840D49-6CD2-2940-9B47-53D9EBFD3517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 cell changes into an </a:t>
          </a:r>
          <a:r>
            <a:rPr lang="en-US" sz="1900" b="1" kern="1200" dirty="0" smtClean="0"/>
            <a:t>activated T cell.</a:t>
          </a:r>
          <a:endParaRPr lang="en-US" sz="1900" kern="1200" dirty="0"/>
        </a:p>
      </dsp:txBody>
      <dsp:txXfrm>
        <a:off x="5804693" y="2129102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C41DE-9A44-DF46-872D-EEFC46470EE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9599-2168-FB4C-8C47-2F4ECB56E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7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Immune System is a defensive</a:t>
            </a:r>
            <a:r>
              <a:rPr lang="en-US" baseline="0" dirty="0"/>
              <a:t> “safety net</a:t>
            </a:r>
            <a:r>
              <a:rPr lang="en-US" baseline="0" dirty="0" smtClean="0"/>
              <a:t>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Lymph includes excess fluid and protein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599-2168-FB4C-8C47-2F4ECB56E3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to blood capillaries</a:t>
            </a:r>
            <a:r>
              <a:rPr lang="en-US" baseline="0" dirty="0" smtClean="0"/>
              <a:t> because both are formed from single layer of simple squamous epithelium called </a:t>
            </a:r>
            <a:r>
              <a:rPr lang="en-US" i="1" baseline="0" dirty="0" smtClean="0"/>
              <a:t>endothelium.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599-2168-FB4C-8C47-2F4ECB56E3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6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Memory is the ability to produce a stronger, faster response to repeated</a:t>
            </a:r>
            <a:r>
              <a:rPr lang="en-US" baseline="0" dirty="0" smtClean="0"/>
              <a:t> exposure to the same antigen.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Passive immunity results when immunity to a disease is transferred to an individual who was not previously immune. (antibodies in a mother’s milk confer passive immunity to nursing infant)</a:t>
            </a:r>
          </a:p>
          <a:p>
            <a:r>
              <a:rPr lang="en-US" baseline="0" dirty="0" smtClean="0"/>
              <a:t>Active immunity occurs when an individual’s own immune system responds to an agent that produces an immune response.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599-2168-FB4C-8C47-2F4ECB56E3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Inter</a:t>
            </a:r>
            <a:r>
              <a:rPr lang="en-US" i="1" baseline="0" dirty="0" smtClean="0"/>
              <a:t>- </a:t>
            </a:r>
            <a:r>
              <a:rPr lang="en-US" b="1" i="1" baseline="0" dirty="0" smtClean="0"/>
              <a:t>“between” </a:t>
            </a:r>
            <a:r>
              <a:rPr lang="en-US" b="0" i="1" baseline="0" dirty="0" err="1" smtClean="0"/>
              <a:t>leuk</a:t>
            </a:r>
            <a:r>
              <a:rPr lang="en-US" b="0" i="1" baseline="0" dirty="0" smtClean="0"/>
              <a:t>- </a:t>
            </a:r>
            <a:r>
              <a:rPr lang="en-US" b="1" i="1" baseline="0" dirty="0" smtClean="0"/>
              <a:t>leukocytes </a:t>
            </a:r>
            <a:r>
              <a:rPr lang="en-US" b="0" i="1" baseline="0" dirty="0" smtClean="0"/>
              <a:t>in- </a:t>
            </a:r>
            <a:r>
              <a:rPr lang="en-US" b="1" i="1" baseline="0" dirty="0" smtClean="0"/>
              <a:t>substance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599-2168-FB4C-8C47-2F4ECB56E3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8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Macrophage: </a:t>
            </a:r>
            <a:r>
              <a:rPr lang="en-US" dirty="0" smtClean="0"/>
              <a:t>phagocytic cell that consumes foreign pathogens and cancer cells. </a:t>
            </a:r>
          </a:p>
          <a:p>
            <a:r>
              <a:rPr lang="en-US" b="1" dirty="0" smtClean="0"/>
              <a:t>Monocyte: </a:t>
            </a:r>
            <a:r>
              <a:rPr lang="en-US" dirty="0" smtClean="0"/>
              <a:t>Differentiates into macrophages and dendritic cells in response to inflammation</a:t>
            </a:r>
          </a:p>
          <a:p>
            <a:r>
              <a:rPr lang="en-US" b="1" dirty="0" smtClean="0"/>
              <a:t>Neutrophil: </a:t>
            </a:r>
            <a:r>
              <a:rPr lang="en-US" dirty="0" smtClean="0"/>
              <a:t>First responders at site of infection or trauma. Kill or inhibit bacteria and fungi, recruits</a:t>
            </a:r>
            <a:r>
              <a:rPr lang="en-US" baseline="0" dirty="0" smtClean="0"/>
              <a:t> other immune cells</a:t>
            </a:r>
          </a:p>
          <a:p>
            <a:r>
              <a:rPr lang="en-US" b="1" baseline="0" dirty="0" smtClean="0"/>
              <a:t>Basophil</a:t>
            </a:r>
            <a:r>
              <a:rPr lang="en-US" baseline="0" dirty="0" smtClean="0"/>
              <a:t>: defense against </a:t>
            </a:r>
            <a:r>
              <a:rPr lang="en-US" b="1" baseline="0" dirty="0" smtClean="0"/>
              <a:t>parasites</a:t>
            </a:r>
            <a:r>
              <a:rPr lang="en-US" b="0" baseline="0" dirty="0" smtClean="0"/>
              <a:t>, releases histamines that cause inflammation. Allergic reactions</a:t>
            </a:r>
          </a:p>
          <a:p>
            <a:r>
              <a:rPr lang="en-US" b="1" baseline="0" dirty="0" smtClean="0"/>
              <a:t>Eosinophil: </a:t>
            </a:r>
            <a:r>
              <a:rPr lang="en-US" b="0" baseline="0" dirty="0" smtClean="0"/>
              <a:t>Releases toxins that kill bacteria and parasites but can also cause tissue damage. </a:t>
            </a:r>
          </a:p>
          <a:p>
            <a:r>
              <a:rPr lang="en-US" b="1" baseline="0" dirty="0" smtClean="0"/>
              <a:t>T lymphocyte: </a:t>
            </a:r>
            <a:r>
              <a:rPr lang="en-US" b="0" baseline="0" dirty="0" smtClean="0"/>
              <a:t>from thymus, can recognize specific antigens and can activate or deactivate other immune cells. Targets the inside of the invader cells. </a:t>
            </a:r>
          </a:p>
          <a:p>
            <a:r>
              <a:rPr lang="en-US" b="1" baseline="0" dirty="0" smtClean="0"/>
              <a:t>B lymphocyte: </a:t>
            </a:r>
            <a:r>
              <a:rPr lang="en-US" b="0" baseline="0" dirty="0" smtClean="0"/>
              <a:t>develop in bone marrow, produce antibodies. Attacks outside of the cells.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599-2168-FB4C-8C47-2F4ECB56E3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03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599-2168-FB4C-8C47-2F4ECB56E3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599-2168-FB4C-8C47-2F4ECB56E3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28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Must receive chemical signal from another T cell to become activated as well.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599-2168-FB4C-8C47-2F4ECB56E3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3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Memorize 14-4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9599-2168-FB4C-8C47-2F4ECB56E3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8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0C42-E042-1C4F-8C6F-4AAF15590CC9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6A2-E69E-0540-9D45-5F394FC57E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0C42-E042-1C4F-8C6F-4AAF15590CC9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6A2-E69E-0540-9D45-5F394FC57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0C42-E042-1C4F-8C6F-4AAF15590CC9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6A2-E69E-0540-9D45-5F394FC57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0C42-E042-1C4F-8C6F-4AAF15590CC9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6A2-E69E-0540-9D45-5F394FC57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0C42-E042-1C4F-8C6F-4AAF15590CC9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6A2-E69E-0540-9D45-5F394FC57E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0C42-E042-1C4F-8C6F-4AAF15590CC9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6A2-E69E-0540-9D45-5F394FC57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0C42-E042-1C4F-8C6F-4AAF15590CC9}" type="datetimeFigureOut">
              <a:rPr lang="en-US" smtClean="0"/>
              <a:t>9/26/17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6A2-E69E-0540-9D45-5F394FC57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0C42-E042-1C4F-8C6F-4AAF15590CC9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6A2-E69E-0540-9D45-5F394FC57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0C42-E042-1C4F-8C6F-4AAF15590CC9}" type="datetimeFigureOut">
              <a:rPr lang="en-US" smtClean="0"/>
              <a:t>9/26/17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6A2-E69E-0540-9D45-5F394FC57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790C42-E042-1C4F-8C6F-4AAF15590CC9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F356A2-E69E-0540-9D45-5F394FC57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0C42-E042-1C4F-8C6F-4AAF15590CC9}" type="datetimeFigureOut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56A2-E69E-0540-9D45-5F394FC57E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790C42-E042-1C4F-8C6F-4AAF15590CC9}" type="datetimeFigureOut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F356A2-E69E-0540-9D45-5F394FC57E6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07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11/relationships/webextension" Target="../webextensions/webextension1.xml"/><Relationship Id="rId3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14: Lymphatic System and Immunity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Instructor: Ms. Escoto</a:t>
            </a:r>
          </a:p>
          <a:p>
            <a:r>
              <a:rPr lang="en-US" dirty="0" smtClean="0"/>
              <a:t>Anatomy &amp; Physiology 103</a:t>
            </a:r>
          </a:p>
        </p:txBody>
      </p:sp>
    </p:spTree>
    <p:extLst>
      <p:ext uri="{BB962C8B-B14F-4D97-AF65-F5344CB8AC3E}">
        <p14:creationId xmlns:p14="http://schemas.microsoft.com/office/powerpoint/2010/main" val="5708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System Molecules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sz="3600" dirty="0"/>
              <a:t>Complement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Complement </a:t>
            </a:r>
            <a:r>
              <a:rPr lang="mr-IN" b="1" dirty="0"/>
              <a:t>–</a:t>
            </a:r>
            <a:r>
              <a:rPr lang="en-US" dirty="0"/>
              <a:t> describes a group of protein enzymes normally present in an inactive state in blood. </a:t>
            </a:r>
          </a:p>
          <a:p>
            <a:r>
              <a:rPr lang="en-US" b="1" dirty="0"/>
              <a:t>Complement proteins are highly specialized protein molecules that target foreign cells for destruction. </a:t>
            </a:r>
          </a:p>
          <a:p>
            <a:pPr lvl="1"/>
            <a:r>
              <a:rPr lang="en-US" dirty="0"/>
              <a:t>Sodium rapidly diffuse into the cell, water follows and the cell undergoes apoptosis (pops).</a:t>
            </a:r>
          </a:p>
          <a:p>
            <a:pPr lvl="1"/>
            <a:r>
              <a:rPr lang="en-US" dirty="0"/>
              <a:t>They also attract immune cells to the site of infection, activating immune cells and marking them for destruction.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Look at page 327, figure 14-8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Add-in 4" title="Web Video Player"/>
              <p:cNvGraphicFramePr>
                <a:graphicFrameLocks noGrp="1"/>
              </p:cNvGraphicFramePr>
              <p:nvPr/>
            </p:nvGraphicFramePr>
            <p:xfrm>
              <a:off x="2619375" y="1471612"/>
              <a:ext cx="6953250" cy="391477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Add-in 4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9375" y="1471612"/>
                <a:ext cx="6953250" cy="39147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1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Phagocytes </a:t>
            </a:r>
          </a:p>
          <a:p>
            <a:pPr marL="749808" lvl="1" indent="-457200"/>
            <a:r>
              <a:rPr lang="en-US" sz="2800" dirty="0" smtClean="0"/>
              <a:t>Neutrophils</a:t>
            </a:r>
          </a:p>
          <a:p>
            <a:pPr marL="749808" lvl="1" indent="-457200"/>
            <a:r>
              <a:rPr lang="en-US" sz="2800" dirty="0" smtClean="0"/>
              <a:t>Monocytes</a:t>
            </a:r>
          </a:p>
          <a:p>
            <a:pPr marL="749808" lvl="1" indent="-457200"/>
            <a:r>
              <a:rPr lang="en-US" sz="2800" dirty="0" smtClean="0"/>
              <a:t>Macrophages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Lymphocytes</a:t>
            </a:r>
          </a:p>
          <a:p>
            <a:pPr marL="749808" lvl="1" indent="-457200"/>
            <a:r>
              <a:rPr lang="en-US" sz="2800" dirty="0" smtClean="0"/>
              <a:t>B lymphocytes</a:t>
            </a:r>
          </a:p>
          <a:p>
            <a:pPr marL="749808" lvl="1" indent="-457200"/>
            <a:r>
              <a:rPr lang="en-US" sz="2800" dirty="0" smtClean="0"/>
              <a:t>T lymphocytes</a:t>
            </a:r>
          </a:p>
          <a:p>
            <a:pPr marL="457200" indent="-457200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1845734"/>
            <a:ext cx="5963856" cy="4390316"/>
          </a:xfrm>
        </p:spPr>
      </p:pic>
    </p:spTree>
    <p:extLst>
      <p:ext uri="{BB962C8B-B14F-4D97-AF65-F5344CB8AC3E}">
        <p14:creationId xmlns:p14="http://schemas.microsoft.com/office/powerpoint/2010/main" val="10321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DE3B1B8-DC38-48E8-8C31-EF790659B5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63FFFE-1DB2-4A0F-B495-35782F1622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2BB9A07-8AB8-4D82-B3BC-B500DDEC79A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0AB6E427-3F73-4C06-A5D5-AE52C3883B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8C9BDAA-0390-4B39-9B5C-BC95E5120D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9DB1FE5-9D46-433B-99D1-2F1B8DC798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879719"/>
            <a:ext cx="6798082" cy="5098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22" y="-366030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Phagocytes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371" y="1735370"/>
            <a:ext cx="3084844" cy="4253950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Phagocytes are bone-marrow derived cells that carry on phagocytosis, or </a:t>
            </a:r>
            <a:r>
              <a:rPr lang="en-US" b="1" dirty="0">
                <a:solidFill>
                  <a:srgbClr val="FFFFFF"/>
                </a:solidFill>
              </a:rPr>
              <a:t>ingestion and digestion </a:t>
            </a:r>
            <a:r>
              <a:rPr lang="en-US" dirty="0">
                <a:solidFill>
                  <a:srgbClr val="FFFFFF"/>
                </a:solidFill>
              </a:rPr>
              <a:t>of foreign cells. </a:t>
            </a:r>
            <a:endParaRPr lang="en-US" dirty="0" smtClean="0">
              <a:solidFill>
                <a:srgbClr val="FFFFFF"/>
              </a:solidFill>
            </a:endParaRPr>
          </a:p>
          <a:p>
            <a:pPr lvl="1">
              <a:buFont typeface="Calibri" panose="020F050202020403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Includes </a:t>
            </a:r>
            <a:r>
              <a:rPr lang="en-US" b="1" dirty="0" smtClean="0">
                <a:solidFill>
                  <a:srgbClr val="FFFFFF"/>
                </a:solidFill>
              </a:rPr>
              <a:t>dendritic cell </a:t>
            </a:r>
            <a:r>
              <a:rPr lang="en-US" dirty="0" smtClean="0">
                <a:solidFill>
                  <a:srgbClr val="FFFFFF"/>
                </a:solidFill>
              </a:rPr>
              <a:t>(branched cell produced in marrow and released into blood)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Antigen-presenting cell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Macrophages and DCs perform this function when they ingest a cell or particle, remove its antigens, and display some of them on their cell surfaces. </a:t>
            </a:r>
            <a:endParaRPr lang="en-US" b="1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39" y="3302372"/>
            <a:ext cx="2895481" cy="2211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Lymphocytes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Lymphocytes are </a:t>
            </a:r>
            <a:r>
              <a:rPr lang="en-US" b="1" dirty="0"/>
              <a:t>responsible for antibody production and other adaptive immune mechanisms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dirty="0" smtClean="0"/>
              <a:t>Float throughout bloodstream to patrol the body, searching for enemy cells that may have entered or threatening virus-infected cells and cancer cells. 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dirty="0" smtClean="0"/>
              <a:t>Most numerous cells of immune system. </a:t>
            </a:r>
          </a:p>
          <a:p>
            <a:pPr lvl="1">
              <a:buFont typeface="Calibri" panose="020F0502020204030204" pitchFamily="34" charset="0"/>
              <a:buChar char="•"/>
            </a:pPr>
            <a:endParaRPr lang="en-US" dirty="0"/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lymphocytes </a:t>
            </a:r>
            <a:r>
              <a:rPr lang="mr-IN" dirty="0" smtClean="0"/>
              <a:t>–</a:t>
            </a:r>
            <a:r>
              <a:rPr lang="en-US" dirty="0" smtClean="0"/>
              <a:t> aka B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Every lymphocyte originated from cells in bone marrow called </a:t>
            </a:r>
            <a:r>
              <a:rPr lang="en-US" i="1" dirty="0" smtClean="0"/>
              <a:t>stem cells</a:t>
            </a:r>
            <a:r>
              <a:rPr lang="en-US" dirty="0" smtClean="0"/>
              <a:t>.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Each clone of B cells is made up of </a:t>
            </a:r>
            <a:r>
              <a:rPr lang="en-US" b="1" dirty="0" smtClean="0"/>
              <a:t>plasma cells </a:t>
            </a:r>
            <a:r>
              <a:rPr lang="en-US" dirty="0" smtClean="0"/>
              <a:t>(huge amounts of antibodies into blood) and </a:t>
            </a:r>
            <a:r>
              <a:rPr lang="en-US" b="1" dirty="0" smtClean="0"/>
              <a:t>memory cells </a:t>
            </a:r>
            <a:r>
              <a:rPr lang="en-US" dirty="0" smtClean="0"/>
              <a:t>(remain in reserve in lymph nodes until they’re contacted by same antigen)</a:t>
            </a:r>
            <a:r>
              <a:rPr lang="en-US" b="1" dirty="0" smtClean="0"/>
              <a:t>.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3729911"/>
              </p:ext>
            </p:extLst>
          </p:nvPr>
        </p:nvGraphicFramePr>
        <p:xfrm>
          <a:off x="1961441" y="7404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6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Lymphocytes </a:t>
            </a:r>
            <a:r>
              <a:rPr lang="mr-IN" dirty="0" smtClean="0"/>
              <a:t>–</a:t>
            </a:r>
            <a:r>
              <a:rPr lang="en-US" dirty="0" smtClean="0"/>
              <a:t> aka 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Originate in the thymus gland, but take up residence in lymph nodes. 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T cells also form </a:t>
            </a:r>
            <a:r>
              <a:rPr lang="en-US" i="1" dirty="0" smtClean="0"/>
              <a:t>effector </a:t>
            </a:r>
            <a:r>
              <a:rPr lang="en-US" dirty="0" smtClean="0"/>
              <a:t>and </a:t>
            </a:r>
            <a:r>
              <a:rPr lang="en-US" i="1" dirty="0" smtClean="0"/>
              <a:t>memory </a:t>
            </a:r>
            <a:r>
              <a:rPr lang="en-US" dirty="0" smtClean="0"/>
              <a:t>cells. Effector cells actively engage in immune response, memory T cells are instead stored. 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b="1" dirty="0" smtClean="0"/>
              <a:t>Activated T cells produce cell-mediated immunity,</a:t>
            </a:r>
            <a:r>
              <a:rPr lang="en-US" dirty="0" smtClean="0"/>
              <a:t> the resistance to disease organism that results from the actions of cells. </a:t>
            </a:r>
            <a:endParaRPr lang="en-US" b="1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3790856"/>
              </p:ext>
            </p:extLst>
          </p:nvPr>
        </p:nvGraphicFramePr>
        <p:xfrm>
          <a:off x="2009697" y="10095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36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740083"/>
            <a:ext cx="3135109" cy="1823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 cells </a:t>
            </a:r>
            <a:r>
              <a:rPr lang="mr-IN" dirty="0"/>
              <a:t>–</a:t>
            </a:r>
            <a:r>
              <a:rPr lang="en-US" dirty="0"/>
              <a:t>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b="1" dirty="0"/>
              <a:t>Cytotoxic T cells </a:t>
            </a:r>
            <a:r>
              <a:rPr lang="mr-IN" b="1" dirty="0"/>
              <a:t>–</a:t>
            </a:r>
            <a:r>
              <a:rPr lang="en-US" dirty="0"/>
              <a:t> release a substance that acts as a specific and lethal poison against the antigen of foreign cell directly. </a:t>
            </a:r>
          </a:p>
          <a:p>
            <a:r>
              <a:rPr lang="en-US" b="1" dirty="0"/>
              <a:t>Helper T cells </a:t>
            </a:r>
            <a:r>
              <a:rPr lang="mr-IN" dirty="0"/>
              <a:t>–</a:t>
            </a:r>
            <a:r>
              <a:rPr lang="en-US" dirty="0"/>
              <a:t> produce their deadly effects indirectly by means of chemical signals that they release into the area around the enemy cells. </a:t>
            </a:r>
          </a:p>
          <a:p>
            <a:pPr lvl="1"/>
            <a:r>
              <a:rPr lang="en-US" dirty="0"/>
              <a:t>Attracts macrophages into vicinity of enemy cells to destroy them. </a:t>
            </a:r>
          </a:p>
          <a:p>
            <a:r>
              <a:rPr lang="en-US" b="1" dirty="0"/>
              <a:t>Regulatory T cells </a:t>
            </a:r>
            <a:r>
              <a:rPr lang="mr-IN" dirty="0"/>
              <a:t>–</a:t>
            </a:r>
            <a:r>
              <a:rPr lang="en-US" dirty="0"/>
              <a:t> helps shut down an immune reaction after the antigens have been destroyed and also helps prevent inappropriate immune reactions.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64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0A9FF9F-C864-49F9-A337-8AC4976796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4AA05DD-D983-412B-A03E-67A098BC4E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FC70A16-2540-4ABD-AB4C-52A8442AD3C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4568955E-03CF-41E8-B91B-460B955A09A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5671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r="4305" b="1"/>
          <a:stretch/>
        </p:blipFill>
        <p:spPr>
          <a:xfrm>
            <a:off x="628952" y="623178"/>
            <a:ext cx="3671055" cy="2923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-4"/>
          <a:stretch/>
        </p:blipFill>
        <p:spPr>
          <a:xfrm>
            <a:off x="4465863" y="2512667"/>
            <a:ext cx="2447148" cy="31815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2CAE88B-C6C1-4506-BB74-9EAA60B601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863" y="623178"/>
            <a:ext cx="2447148" cy="1728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69B323-ED2A-47A7-A201-7B64CFF49B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3709572"/>
            <a:ext cx="3659927" cy="19734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655" y="634946"/>
            <a:ext cx="4015087" cy="1450757"/>
          </a:xfrm>
        </p:spPr>
        <p:txBody>
          <a:bodyPr>
            <a:normAutofit/>
          </a:bodyPr>
          <a:lstStyle/>
          <a:p>
            <a:r>
              <a:rPr lang="en-US" sz="4100" dirty="0"/>
              <a:t>Lymphatic System - </a:t>
            </a:r>
            <a:r>
              <a:rPr lang="en-US" sz="4100" dirty="0" smtClean="0"/>
              <a:t>Lymph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4655" y="2198914"/>
            <a:ext cx="4015087" cy="367018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Capillary beds </a:t>
            </a:r>
            <a:r>
              <a:rPr lang="mr-IN" dirty="0" smtClean="0"/>
              <a:t>–</a:t>
            </a:r>
            <a:r>
              <a:rPr lang="en-US" dirty="0" smtClean="0"/>
              <a:t>(Ch</a:t>
            </a:r>
            <a:r>
              <a:rPr lang="en-US" dirty="0"/>
              <a:t>. 13) </a:t>
            </a:r>
            <a:r>
              <a:rPr lang="en-US" dirty="0" smtClean="0"/>
              <a:t>where </a:t>
            </a:r>
            <a:r>
              <a:rPr lang="en-US" dirty="0"/>
              <a:t>the exchange of nutrients, delivering of </a:t>
            </a:r>
            <a:r>
              <a:rPr lang="en-US" dirty="0" smtClean="0"/>
              <a:t>oxygen to tissues occurs. 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Lymph</a:t>
            </a:r>
            <a:r>
              <a:rPr lang="en-US" dirty="0" smtClean="0"/>
              <a:t>: excess fluid left behind by capillary exchange that drains from tissue spaces and is transported by lymphatic vessels to eventually reenter the blood stream. 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Interstitial fluid</a:t>
            </a:r>
            <a:r>
              <a:rPr lang="en-US" dirty="0" smtClean="0"/>
              <a:t>: </a:t>
            </a:r>
            <a:r>
              <a:rPr lang="en-US" dirty="0"/>
              <a:t>a solution that bathes and surrounds the tissue </a:t>
            </a:r>
            <a:r>
              <a:rPr lang="en-US" dirty="0" smtClean="0"/>
              <a:t>cells; “left overs”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646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3D67B7B4-ABB0-49C7-860C-50D0B88732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 t="-944" r="-2" b="942"/>
          <a:stretch/>
        </p:blipFill>
        <p:spPr>
          <a:xfrm>
            <a:off x="7611902" y="3461004"/>
            <a:ext cx="4644106" cy="33969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9655E30-B203-42D2-8200-B57B8FB0CC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3627338-DFDF-49A3-BA42-EBF0B4ED12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6" r="-375" b="-9"/>
          <a:stretch/>
        </p:blipFill>
        <p:spPr>
          <a:xfrm>
            <a:off x="7611903" y="0"/>
            <a:ext cx="4644105" cy="336499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CE38606-29D6-4D73-9B80-6A633D29DF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Lymphatic System </a:t>
            </a:r>
            <a:r>
              <a:rPr lang="mr-IN" sz="4000" dirty="0">
                <a:solidFill>
                  <a:srgbClr val="FFFFFF"/>
                </a:solidFill>
              </a:rPr>
              <a:t>–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Vessels, Nodes, Organs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</a:rPr>
              <a:t>Lymphatic capillaries </a:t>
            </a:r>
            <a:r>
              <a:rPr lang="en-US" sz="2200" dirty="0" smtClean="0">
                <a:solidFill>
                  <a:srgbClr val="FFFFFF"/>
                </a:solidFill>
              </a:rPr>
              <a:t>are more porous and allow larger molecules to enter the vessel and return it to general blood circulation. 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One way flow</a:t>
            </a: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</a:rPr>
              <a:t>Right Lymphatic Duct &amp; Thoracic Duct </a:t>
            </a:r>
            <a:r>
              <a:rPr lang="en-US" sz="2200" dirty="0" smtClean="0">
                <a:solidFill>
                  <a:srgbClr val="FFFFFF"/>
                </a:solidFill>
              </a:rPr>
              <a:t>are terminal vessels which return lymph into the blood in large veins near neck. </a:t>
            </a:r>
            <a:endParaRPr lang="en-US" sz="2200" b="1" dirty="0" smtClean="0">
              <a:solidFill>
                <a:srgbClr val="FFFFFF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</a:rPr>
              <a:t>Lymph nodes: </a:t>
            </a:r>
            <a:r>
              <a:rPr lang="en-US" sz="2200" dirty="0" smtClean="0">
                <a:solidFill>
                  <a:srgbClr val="FFFFFF"/>
                </a:solidFill>
              </a:rPr>
              <a:t>600-700 </a:t>
            </a:r>
            <a:r>
              <a:rPr lang="en-US" sz="2200" dirty="0">
                <a:solidFill>
                  <a:srgbClr val="FFFFFF"/>
                </a:solidFill>
              </a:rPr>
              <a:t>in total, act as “checkpoints” that monitor and cleanse the lymph as it filters through. </a:t>
            </a:r>
          </a:p>
          <a:p>
            <a:pPr>
              <a:buFont typeface="Arial" charset="0"/>
              <a:buChar char="•"/>
            </a:pPr>
            <a:r>
              <a:rPr lang="en-US" sz="2200" b="1" dirty="0">
                <a:solidFill>
                  <a:srgbClr val="FFFFFF"/>
                </a:solidFill>
              </a:rPr>
              <a:t>Lymphatic </a:t>
            </a:r>
            <a:r>
              <a:rPr lang="en-US" sz="2200" b="1" dirty="0" smtClean="0">
                <a:solidFill>
                  <a:srgbClr val="FFFFFF"/>
                </a:solidFill>
              </a:rPr>
              <a:t>organs: </a:t>
            </a:r>
            <a:r>
              <a:rPr lang="en-US" sz="2200" dirty="0">
                <a:solidFill>
                  <a:srgbClr val="FFFFFF"/>
                </a:solidFill>
              </a:rPr>
              <a:t>(thymus, spleen, </a:t>
            </a:r>
            <a:r>
              <a:rPr lang="en-US" sz="2200" dirty="0" smtClean="0">
                <a:solidFill>
                  <a:srgbClr val="FFFFFF"/>
                </a:solidFill>
              </a:rPr>
              <a:t>adenoid</a:t>
            </a:r>
            <a:r>
              <a:rPr lang="en-US" sz="2200" dirty="0">
                <a:solidFill>
                  <a:srgbClr val="FFFFFF"/>
                </a:solidFill>
              </a:rPr>
              <a:t>, &amp; tonsils</a:t>
            </a:r>
            <a:r>
              <a:rPr lang="en-US" sz="2200" dirty="0" smtClean="0">
                <a:solidFill>
                  <a:srgbClr val="FFFFFF"/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33" y="0"/>
            <a:ext cx="8560341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D40791F6-715D-481A-9C4A-3645AECFD5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1CBAFA-D7E0-40A7-BB94-2C05304B40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ADA4CA0-9A57-4FBE-A9E5-24DFC23C3F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40F83A4-FAC4-4867-95A5-BBFD280C7BF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-375" r="86" b="-1954"/>
          <a:stretch/>
        </p:blipFill>
        <p:spPr>
          <a:xfrm>
            <a:off x="175098" y="1731523"/>
            <a:ext cx="4610911" cy="4455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Thymus, Tonsils, &amp; Spleen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b="1" dirty="0" smtClean="0"/>
              <a:t>Tonsils</a:t>
            </a:r>
            <a:r>
              <a:rPr lang="en-US" sz="1800" dirty="0" smtClean="0"/>
              <a:t> </a:t>
            </a:r>
            <a:r>
              <a:rPr lang="en-US" sz="1800" dirty="0"/>
              <a:t>help protect against bacteria that may invade tissues in the area around the openings between the nasal and oral cavities. </a:t>
            </a:r>
            <a:endParaRPr lang="en-US" sz="1800" dirty="0" smtClean="0"/>
          </a:p>
          <a:p>
            <a:pPr lvl="1">
              <a:buFont typeface="Arial" charset="0"/>
              <a:buChar char="•"/>
            </a:pPr>
            <a:r>
              <a:rPr lang="en-US" dirty="0"/>
              <a:t>The </a:t>
            </a:r>
            <a:r>
              <a:rPr lang="en-US" b="1" dirty="0"/>
              <a:t>tonsils</a:t>
            </a:r>
            <a:r>
              <a:rPr lang="en-US" dirty="0"/>
              <a:t> play a </a:t>
            </a:r>
            <a:r>
              <a:rPr lang="en-US" b="1" dirty="0"/>
              <a:t>role</a:t>
            </a:r>
            <a:r>
              <a:rPr lang="en-US" dirty="0"/>
              <a:t> in protecting the body against respiratory and gastrointestinal infections. Each </a:t>
            </a:r>
            <a:r>
              <a:rPr lang="en-US" b="1" dirty="0"/>
              <a:t>tonsil</a:t>
            </a:r>
            <a:r>
              <a:rPr lang="en-US" dirty="0"/>
              <a:t> consists of a network of crypts (pits) that store cells used to fight infection.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sz="1800" b="1" dirty="0"/>
              <a:t>The Thymus </a:t>
            </a:r>
            <a:r>
              <a:rPr lang="en-US" sz="1800" dirty="0"/>
              <a:t>is a small lymphoid tissue organ located in the mediastinum, extending upward in the midline of the neck. (behind sternum, between lungs)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Composed of lymphocytes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Largest at puberty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Immunity mechanism </a:t>
            </a:r>
            <a:r>
              <a:rPr lang="mr-IN" dirty="0"/>
              <a:t>–</a:t>
            </a:r>
            <a:r>
              <a:rPr lang="en-US" dirty="0"/>
              <a:t> it stores lymphocytes</a:t>
            </a:r>
          </a:p>
          <a:p>
            <a:pPr>
              <a:buFont typeface="Arial" charset="0"/>
              <a:buChar char="•"/>
            </a:pPr>
            <a:endParaRPr lang="en-US" sz="1400" dirty="0"/>
          </a:p>
          <a:p>
            <a:pPr lvl="1">
              <a:buFont typeface="Arial" charset="0"/>
              <a:buChar char="•"/>
            </a:pPr>
            <a:endParaRPr lang="en-US" sz="1400" dirty="0"/>
          </a:p>
          <a:p>
            <a:pPr lvl="1">
              <a:buFont typeface="Arial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49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A03258A-52C6-4288-AA56-C3262A0D25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B44C3061-D558-447B-A988-09ECE14461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9339771-9C8F-497E-8974-E09A86FEEB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DB54B0B-6CFB-4B92-A5DC-5DCD05BE5B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 b="1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Thymus and Spleen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000" b="1" dirty="0"/>
              <a:t>The Spleen</a:t>
            </a:r>
            <a:r>
              <a:rPr lang="en-US" sz="2000" dirty="0"/>
              <a:t> is the largest lymphoid organ in the body. Located high in the upper left quadrant of the abdomen lateral to the stomach. </a:t>
            </a:r>
          </a:p>
          <a:p>
            <a:pPr lvl="1">
              <a:buFont typeface="Arial" charset="0"/>
              <a:buChar char="•"/>
            </a:pPr>
            <a:r>
              <a:rPr lang="en-US" sz="2000" b="1" dirty="0"/>
              <a:t>Reservoir for blood and monocytes.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Removes bacteria and dead RBCs from blood before pumping it back into circulation.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Immune System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sz="2800" dirty="0" smtClean="0"/>
              <a:t>an interactive network of organs, billions of freely moving cells and trillions of free-floating molecules throughout the body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Nonspecific Immunity </a:t>
            </a:r>
            <a:r>
              <a:rPr lang="mr-IN" dirty="0" smtClean="0"/>
              <a:t>–</a:t>
            </a:r>
            <a:r>
              <a:rPr lang="en-US" dirty="0" smtClean="0"/>
              <a:t> protects generally rather than specific threatening cell or chemical agents. Also called innate immunity because it is the nonspecific defenses that we are born with.</a:t>
            </a:r>
          </a:p>
          <a:p>
            <a:pPr lvl="1"/>
            <a:r>
              <a:rPr lang="en-US" b="1" dirty="0" smtClean="0"/>
              <a:t>More rapid, </a:t>
            </a:r>
            <a:r>
              <a:rPr lang="en-US" dirty="0" smtClean="0"/>
              <a:t>first responders.</a:t>
            </a:r>
          </a:p>
          <a:p>
            <a:pPr lvl="1"/>
            <a:r>
              <a:rPr lang="en-US" b="1" dirty="0" smtClean="0"/>
              <a:t>Ex. </a:t>
            </a:r>
            <a:r>
              <a:rPr lang="en-US" dirty="0" smtClean="0"/>
              <a:t>tears and mucous membranes. </a:t>
            </a:r>
            <a:endParaRPr lang="en-US" b="1" dirty="0" smtClean="0"/>
          </a:p>
          <a:p>
            <a:pPr lvl="1"/>
            <a:r>
              <a:rPr lang="en-US" b="1" dirty="0" smtClean="0"/>
              <a:t>The inflammatory response</a:t>
            </a:r>
            <a:r>
              <a:rPr lang="en-US" dirty="0" smtClean="0"/>
              <a:t> is nonspecific. Causes increased blood flow to the area and easier vascular permeability that allows for WBCs and helpful proteins to reach affected tissue area. 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b="1" dirty="0" smtClean="0"/>
              <a:t>Specific Immunity </a:t>
            </a:r>
            <a:r>
              <a:rPr lang="mr-IN" dirty="0" smtClean="0"/>
              <a:t>–</a:t>
            </a:r>
            <a:r>
              <a:rPr lang="en-US" dirty="0" smtClean="0"/>
              <a:t> includes protective mechanisms that confer specific protection against certain types of threatening microorganisms. Also called adaptive immunity.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Slow but have </a:t>
            </a:r>
            <a:r>
              <a:rPr lang="en-US" b="1" dirty="0" smtClean="0"/>
              <a:t>memory. </a:t>
            </a:r>
          </a:p>
          <a:p>
            <a:pPr lvl="1">
              <a:buFont typeface="Arial" charset="0"/>
              <a:buChar char="•"/>
            </a:pPr>
            <a:r>
              <a:rPr lang="en-US" b="1" dirty="0"/>
              <a:t>I</a:t>
            </a:r>
            <a:r>
              <a:rPr lang="en-US" b="1" dirty="0" smtClean="0"/>
              <a:t>mmunization</a:t>
            </a:r>
            <a:r>
              <a:rPr lang="en-US" dirty="0" smtClean="0"/>
              <a:t> refers to artificial exposure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/>
              <a:t>Passive vs. Active </a:t>
            </a:r>
            <a:r>
              <a:rPr lang="en-US" dirty="0" smtClean="0"/>
              <a:t>immunity </a:t>
            </a:r>
            <a:r>
              <a:rPr lang="mr-IN" dirty="0" smtClean="0"/>
              <a:t>–</a:t>
            </a:r>
            <a:r>
              <a:rPr lang="en-US" dirty="0" smtClean="0"/>
              <a:t> active lasts longer than passive but passive provides immediate protection. </a:t>
            </a:r>
          </a:p>
          <a:p>
            <a:pPr lvl="2">
              <a:buFont typeface="Arial" charset="0"/>
              <a:buChar char="•"/>
            </a:pPr>
            <a:endParaRPr lang="en-US" b="1" dirty="0" smtClean="0"/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10" y="5178045"/>
            <a:ext cx="2100580" cy="97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95" y="4543315"/>
            <a:ext cx="2250332" cy="16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Molecules - Cytokines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600" b="1" dirty="0" smtClean="0"/>
              <a:t>Cytokines</a:t>
            </a:r>
            <a:r>
              <a:rPr lang="en-US" sz="2600" dirty="0" smtClean="0"/>
              <a:t> </a:t>
            </a:r>
            <a:r>
              <a:rPr lang="mr-IN" sz="2600" dirty="0" smtClean="0"/>
              <a:t>–</a:t>
            </a:r>
            <a:r>
              <a:rPr lang="en-US" sz="2600" dirty="0" smtClean="0"/>
              <a:t> chemicals released from cells to act as direct agents of nonspecific immunity. </a:t>
            </a:r>
          </a:p>
          <a:p>
            <a:pPr lvl="1"/>
            <a:r>
              <a:rPr lang="en-US" sz="2200" dirty="0" smtClean="0"/>
              <a:t>Critical for cell to cell communication. 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Many cytokines are proteins called </a:t>
            </a:r>
            <a:r>
              <a:rPr lang="en-US" sz="2600" b="1" dirty="0" smtClean="0"/>
              <a:t>interleukins</a:t>
            </a:r>
            <a:r>
              <a:rPr lang="en-US" sz="2600" dirty="0" smtClean="0"/>
              <a:t> which are involved in signaling in both innate and adaptive immune mechanisms.  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/>
              <a:t>Involved in producing a fever 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50" y="2051360"/>
            <a:ext cx="3646386" cy="29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>
                  <a:tint val="96000"/>
                  <a:shade val="99000"/>
                  <a:satMod val="140000"/>
                </a:schemeClr>
              </a:gs>
              <a:gs pos="65000">
                <a:schemeClr val="bg1">
                  <a:tint val="100000"/>
                  <a:shade val="80000"/>
                  <a:satMod val="130000"/>
                </a:schemeClr>
              </a:gs>
              <a:gs pos="100000">
                <a:schemeClr val="bg1">
                  <a:tint val="100000"/>
                  <a:shade val="48000"/>
                  <a:satMod val="120000"/>
                </a:schemeClr>
              </a:gs>
            </a:gsLst>
            <a:lin ang="16200000" scaled="0"/>
          </a:gra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A03258A-52C6-4288-AA56-C3262A0D25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C79E85A-4471-4765-8CC6-CC72735E6D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9C0D743-B1D4-4E51-9DA7-C7D5DFB38B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2E0153F-9015-419B-A6CF-89D70D5A909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Immune System </a:t>
            </a:r>
            <a:r>
              <a:rPr lang="en-US" dirty="0" smtClean="0">
                <a:solidFill>
                  <a:schemeClr val="tx1"/>
                </a:solidFill>
              </a:rPr>
              <a:t>Molecules - Antibodies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Antibodies – </a:t>
            </a:r>
            <a:r>
              <a:rPr lang="en-US" sz="2800" dirty="0">
                <a:solidFill>
                  <a:schemeClr val="tx1"/>
                </a:solidFill>
              </a:rPr>
              <a:t>a class of proteins that are normally present in the body. 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Combining sites –</a:t>
            </a:r>
            <a:r>
              <a:rPr lang="en-US" sz="2400" dirty="0">
                <a:solidFill>
                  <a:schemeClr val="tx1"/>
                </a:solidFill>
              </a:rPr>
              <a:t> concave regions that attach to </a:t>
            </a:r>
            <a:r>
              <a:rPr lang="en-US" sz="2400" b="1" dirty="0">
                <a:solidFill>
                  <a:schemeClr val="tx1"/>
                </a:solidFill>
              </a:rPr>
              <a:t>antigens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All antigens have a specific combining site.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Functions of Antibodies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Humoral immunity – </a:t>
            </a:r>
            <a:r>
              <a:rPr lang="en-US" sz="2400" dirty="0">
                <a:solidFill>
                  <a:schemeClr val="tx1"/>
                </a:solidFill>
              </a:rPr>
              <a:t>changes the antigens in a way that prevents them from harming the body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Promotion of phagocytosis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Complement cascade – </a:t>
            </a:r>
            <a:r>
              <a:rPr lang="en-US" sz="2400" dirty="0">
                <a:solidFill>
                  <a:schemeClr val="tx1"/>
                </a:solidFill>
              </a:rPr>
              <a:t>antibodies bind to antigen and alter the site to reveal hidden binding sites where complement proteins can attack.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50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webextension1.xml><?xml version="1.0" encoding="utf-8"?>
<we:webextension xmlns:we="http://schemas.microsoft.com/office/webextensions/webextension/2010/11" id="{081AD190-8336-5244-BAC1-5C3576637A23}">
  <we:reference id="wa104221182" version="3.3.0.0" store="en-US" storeType="OMEX"/>
  <we:alternateReferences>
    <we:reference id="WA104221182" version="3.3.0.0" store="WA104221182" storeType="OMEX"/>
  </we:alternateReferences>
  <we:properties>
    <we:property name="slideId" value="265"/>
    <we:property name="vid" value="&quot;https://www.youtube.com/watch?v=E_fdPaBBPic&quot;"/>
    <we:property name="autoplay" value="0"/>
    <we:property name="starttime" value="0"/>
    <we:property name="endtime" value="0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281</TotalTime>
  <Words>1286</Words>
  <Application>Microsoft Macintosh PowerPoint</Application>
  <PresentationFormat>Widescreen</PresentationFormat>
  <Paragraphs>129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 Light</vt:lpstr>
      <vt:lpstr>Mangal</vt:lpstr>
      <vt:lpstr>Arial</vt:lpstr>
      <vt:lpstr>Calibri</vt:lpstr>
      <vt:lpstr>Retrospect</vt:lpstr>
      <vt:lpstr>Chapter 14: Lymphatic System and Immunity</vt:lpstr>
      <vt:lpstr>Lymphatic System - Lymph</vt:lpstr>
      <vt:lpstr>Lymphatic System – Vessels, Nodes, Organs</vt:lpstr>
      <vt:lpstr>PowerPoint Presentation</vt:lpstr>
      <vt:lpstr>Thymus, Tonsils, &amp; Spleen</vt:lpstr>
      <vt:lpstr>Thymus and Spleen</vt:lpstr>
      <vt:lpstr>Immune System – an interactive network of organs, billions of freely moving cells and trillions of free-floating molecules throughout the body</vt:lpstr>
      <vt:lpstr>Immune System Molecules - Cytokines</vt:lpstr>
      <vt:lpstr>Immune System Molecules - Antibodies</vt:lpstr>
      <vt:lpstr>Immune System Molecules – Complement Proteins</vt:lpstr>
      <vt:lpstr>PowerPoint Presentation</vt:lpstr>
      <vt:lpstr>Immune System Cells</vt:lpstr>
      <vt:lpstr>Phagocytes</vt:lpstr>
      <vt:lpstr>Lymphocytes</vt:lpstr>
      <vt:lpstr>B lymphocytes – aka B cells</vt:lpstr>
      <vt:lpstr>T Lymphocytes – aka T Cells</vt:lpstr>
      <vt:lpstr>T cells – (continued)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14: Lymphatic System and Immunity</dc:title>
  <dc:creator>Microsoft Office User</dc:creator>
  <cp:lastModifiedBy>Microsoft Office User</cp:lastModifiedBy>
  <cp:revision>27</cp:revision>
  <dcterms:created xsi:type="dcterms:W3CDTF">2017-09-19T04:53:51Z</dcterms:created>
  <dcterms:modified xsi:type="dcterms:W3CDTF">2017-09-27T04:48:21Z</dcterms:modified>
</cp:coreProperties>
</file>