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34"/>
    <p:restoredTop sz="94013"/>
  </p:normalViewPr>
  <p:slideViewPr>
    <p:cSldViewPr snapToGrid="0" snapToObjects="1">
      <p:cViewPr varScale="1">
        <p:scale>
          <a:sx n="48" d="100"/>
          <a:sy n="48" d="100"/>
        </p:scale>
        <p:origin x="200" y="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2AA3A-8FF6-0240-965C-B435BB1F46EC}" type="datetimeFigureOut">
              <a:rPr lang="en-US" smtClean="0"/>
              <a:t>11/27/17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5D7-E02C-8342-928E-374F2BEC24D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2AA3A-8FF6-0240-965C-B435BB1F46EC}" type="datetimeFigureOut">
              <a:rPr lang="en-US" smtClean="0"/>
              <a:t>11/27/17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5D7-E02C-8342-928E-374F2BEC24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2AA3A-8FF6-0240-965C-B435BB1F46EC}" type="datetimeFigureOut">
              <a:rPr lang="en-US" smtClean="0"/>
              <a:t>11/27/17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5D7-E02C-8342-928E-374F2BEC24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2AA3A-8FF6-0240-965C-B435BB1F46EC}" type="datetimeFigureOut">
              <a:rPr lang="en-US" smtClean="0"/>
              <a:t>11/27/17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5D7-E02C-8342-928E-374F2BEC24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2AA3A-8FF6-0240-965C-B435BB1F46EC}" type="datetimeFigureOut">
              <a:rPr lang="en-US" smtClean="0"/>
              <a:t>11/27/17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5D7-E02C-8342-928E-374F2BEC24D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2AA3A-8FF6-0240-965C-B435BB1F46EC}" type="datetimeFigureOut">
              <a:rPr lang="en-US" smtClean="0"/>
              <a:t>11/27/17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5D7-E02C-8342-928E-374F2BEC24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2AA3A-8FF6-0240-965C-B435BB1F46EC}" type="datetimeFigureOut">
              <a:rPr lang="en-US" smtClean="0"/>
              <a:t>11/27/17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5D7-E02C-8342-928E-374F2BEC24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2AA3A-8FF6-0240-965C-B435BB1F46EC}" type="datetimeFigureOut">
              <a:rPr lang="en-US" smtClean="0"/>
              <a:t>11/27/17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5D7-E02C-8342-928E-374F2BEC24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2AA3A-8FF6-0240-965C-B435BB1F46EC}" type="datetimeFigureOut">
              <a:rPr lang="en-US" smtClean="0"/>
              <a:t>11/27/17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5D7-E02C-8342-928E-374F2BEC24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3E2AA3A-8FF6-0240-965C-B435BB1F46EC}" type="datetimeFigureOut">
              <a:rPr lang="en-US" smtClean="0"/>
              <a:t>11/27/17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32A5D7-E02C-8342-928E-374F2BEC24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accent2"/>
          </a:solid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2AA3A-8FF6-0240-965C-B435BB1F46EC}" type="datetimeFigureOut">
              <a:rPr lang="en-US" smtClean="0"/>
              <a:t>11/27/17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5D7-E02C-8342-928E-374F2BEC24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3E2AA3A-8FF6-0240-965C-B435BB1F46EC}" type="datetimeFigureOut">
              <a:rPr lang="en-US" smtClean="0"/>
              <a:t>11/27/17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E32A5D7-E02C-8342-928E-374F2BEC24D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0647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 for Chapter </a:t>
            </a:r>
            <a:r>
              <a:rPr lang="en-US" dirty="0" smtClean="0"/>
              <a:t>8 </a:t>
            </a:r>
            <a:r>
              <a:rPr lang="mr-IN" dirty="0" smtClean="0"/>
              <a:t>–</a:t>
            </a:r>
            <a:r>
              <a:rPr lang="en-US" dirty="0" smtClean="0"/>
              <a:t> Muscular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North-West College</a:t>
            </a:r>
          </a:p>
          <a:p>
            <a:r>
              <a:rPr lang="en-US" dirty="0" smtClean="0"/>
              <a:t>Ms. Escoto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8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/>
              <a:t>A fluid-filled sac that acts as a lubricating structure for muscle movement is a __________. </a:t>
            </a:r>
            <a:endParaRPr lang="en-US" sz="5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18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bursae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39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Perform dorsiflexion, plantar flexion, supination, and pronation.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79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 it.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67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anatomical position, hands are pronated.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True or false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88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False, they are supinated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73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isotonic muscle contraction involves _______ and ________ contractions.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93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Concentric and eccentric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13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64748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In what muscles are striations found?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99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Cardiac and skeletal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2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What is the definition of the sarcomere?</a:t>
            </a:r>
            <a:endParaRPr lang="en-US" sz="6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35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basic contractile unit of a skeletal muscle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8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According to the sliding filament model, in order for a sarcomere to contract:</a:t>
            </a:r>
            <a:br>
              <a:rPr lang="en-US" sz="4400" dirty="0" smtClean="0"/>
            </a:br>
            <a:r>
              <a:rPr lang="en-US" sz="4400" dirty="0"/>
              <a:t>	</a:t>
            </a:r>
            <a:r>
              <a:rPr lang="en-US" sz="4400" dirty="0" smtClean="0"/>
              <a:t>a. bridges must form between actin and 		myosin</a:t>
            </a:r>
            <a:br>
              <a:rPr lang="en-US" sz="4400" dirty="0" smtClean="0"/>
            </a:br>
            <a:r>
              <a:rPr lang="en-US" sz="4400" dirty="0"/>
              <a:t>	</a:t>
            </a:r>
            <a:r>
              <a:rPr lang="en-US" sz="4400" dirty="0" smtClean="0"/>
              <a:t>b. calcium must be released from the ER</a:t>
            </a:r>
            <a:br>
              <a:rPr lang="en-US" sz="4400" dirty="0" smtClean="0"/>
            </a:br>
            <a:r>
              <a:rPr lang="en-US" sz="4400" dirty="0"/>
              <a:t>	</a:t>
            </a:r>
            <a:r>
              <a:rPr lang="en-US" sz="4400" dirty="0" smtClean="0"/>
              <a:t>c. ATP must be broken down for energy</a:t>
            </a:r>
            <a:br>
              <a:rPr lang="en-US" sz="4400" dirty="0" smtClean="0"/>
            </a:br>
            <a:r>
              <a:rPr lang="en-US" sz="4400" dirty="0"/>
              <a:t>	</a:t>
            </a:r>
            <a:r>
              <a:rPr lang="en-US" sz="4400" dirty="0" smtClean="0"/>
              <a:t>d. all of the above</a:t>
            </a:r>
            <a:endParaRPr lang="en-US" sz="4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69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D. All of the above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/>
              <a:t>Name 3 muscles of the head and neck:</a:t>
            </a:r>
            <a:endParaRPr lang="en-US" sz="6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3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/>
              <a:t>Frontal, masseter, zygomaticus, orbicularis oculi, orbicularis </a:t>
            </a:r>
            <a:r>
              <a:rPr lang="en-US" sz="6000" dirty="0" err="1" smtClean="0"/>
              <a:t>oris</a:t>
            </a:r>
            <a:r>
              <a:rPr lang="en-US" sz="6000" dirty="0" smtClean="0"/>
              <a:t>, sternocleidomastoid, trapezius etc. </a:t>
            </a:r>
            <a:endParaRPr lang="en-US" sz="6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09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51</TotalTime>
  <Words>145</Words>
  <Application>Microsoft Macintosh PowerPoint</Application>
  <PresentationFormat>Widescreen</PresentationFormat>
  <Paragraphs>20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Calibri</vt:lpstr>
      <vt:lpstr>Calibri Light</vt:lpstr>
      <vt:lpstr>Mangal</vt:lpstr>
      <vt:lpstr>Retrospect</vt:lpstr>
      <vt:lpstr>Review for Chapter 8 – Muscular System</vt:lpstr>
      <vt:lpstr>In what muscles are striations found?</vt:lpstr>
      <vt:lpstr>Cardiac and skeletal</vt:lpstr>
      <vt:lpstr>What is the definition of the sarcomere?</vt:lpstr>
      <vt:lpstr>The basic contractile unit of a skeletal muscle</vt:lpstr>
      <vt:lpstr>According to the sliding filament model, in order for a sarcomere to contract:  a. bridges must form between actin and   myosin  b. calcium must be released from the ER  c. ATP must be broken down for energy  d. all of the above</vt:lpstr>
      <vt:lpstr>D. All of the above</vt:lpstr>
      <vt:lpstr>Name 3 muscles of the head and neck:</vt:lpstr>
      <vt:lpstr>Frontal, masseter, zygomaticus, orbicularis oculi, orbicularis oris, sternocleidomastoid, trapezius etc. </vt:lpstr>
      <vt:lpstr>A fluid-filled sac that acts as a lubricating structure for muscle movement is a __________. </vt:lpstr>
      <vt:lpstr>bursae</vt:lpstr>
      <vt:lpstr>Perform dorsiflexion, plantar flexion, supination, and pronation. </vt:lpstr>
      <vt:lpstr>Do it. </vt:lpstr>
      <vt:lpstr>In the anatomical position, hands are pronated. </vt:lpstr>
      <vt:lpstr>False, they are supinated</vt:lpstr>
      <vt:lpstr>An isotonic muscle contraction involves _______ and ________ contractions. </vt:lpstr>
      <vt:lpstr>Concentric and eccentric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for Chapter 1 – Intro to the Body</dc:title>
  <dc:creator>Microsoft Office User</dc:creator>
  <cp:lastModifiedBy>Microsoft Office User</cp:lastModifiedBy>
  <cp:revision>8</cp:revision>
  <dcterms:created xsi:type="dcterms:W3CDTF">2017-10-30T20:48:40Z</dcterms:created>
  <dcterms:modified xsi:type="dcterms:W3CDTF">2017-11-27T20:53:27Z</dcterms:modified>
</cp:coreProperties>
</file>