
<file path=[Content_Types].xml><?xml version="1.0" encoding="utf-8"?>
<Types xmlns="http://schemas.openxmlformats.org/package/2006/content-types">
  <Default Extension="xml" ContentType="application/xml"/>
  <Default Extension="jpeg" ContentType="image/jpeg"/>
  <Default Extension="wav" ContentType="audio/x-wav"/>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p:restoredTop sz="82053"/>
  </p:normalViewPr>
  <p:slideViewPr>
    <p:cSldViewPr snapToGrid="0" snapToObjects="1">
      <p:cViewPr>
        <p:scale>
          <a:sx n="80" d="100"/>
          <a:sy n="80" d="100"/>
        </p:scale>
        <p:origin x="52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image" Target="../media/image14.jpg"/><Relationship Id="rId3"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image" Target="../media/image14.jpg"/><Relationship Id="rId3"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8B443-CA84-9B4E-9C91-90108D6DC863}"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E0DE67D6-2E64-2F46-8E6C-9C69245D9E96}">
      <dgm:prSet phldrT="[Text]"/>
      <dgm:spPr/>
      <dgm:t>
        <a:bodyPr/>
        <a:lstStyle/>
        <a:p>
          <a:r>
            <a:rPr lang="en-US" b="1" dirty="0" smtClean="0"/>
            <a:t>Arteries</a:t>
          </a:r>
          <a:r>
            <a:rPr lang="en-US" dirty="0" smtClean="0"/>
            <a:t> - Distribution of nutrients and gasses. Movement of blood under high pressure. </a:t>
          </a:r>
          <a:endParaRPr lang="en-US" dirty="0"/>
        </a:p>
      </dgm:t>
    </dgm:pt>
    <dgm:pt modelId="{CE29F613-51E8-584D-AF69-43EF3F26B514}" type="parTrans" cxnId="{A46D34B0-2F7C-0B41-90E5-9FB35CF44A08}">
      <dgm:prSet/>
      <dgm:spPr/>
      <dgm:t>
        <a:bodyPr/>
        <a:lstStyle/>
        <a:p>
          <a:endParaRPr lang="en-US"/>
        </a:p>
      </dgm:t>
    </dgm:pt>
    <dgm:pt modelId="{21BFCAF2-3AEE-7243-9CBD-7F78F039E79A}" type="sibTrans" cxnId="{A46D34B0-2F7C-0B41-90E5-9FB35CF44A08}">
      <dgm:prSet/>
      <dgm:spPr/>
      <dgm:t>
        <a:bodyPr/>
        <a:lstStyle/>
        <a:p>
          <a:endParaRPr lang="en-US"/>
        </a:p>
      </dgm:t>
    </dgm:pt>
    <dgm:pt modelId="{17868B64-0DBF-F149-948C-B1572F5AD43A}">
      <dgm:prSet phldrT="[Text]"/>
      <dgm:spPr/>
      <dgm:t>
        <a:bodyPr/>
        <a:lstStyle/>
        <a:p>
          <a:r>
            <a:rPr lang="en-US" b="1" dirty="0" smtClean="0"/>
            <a:t>Capillaries</a:t>
          </a:r>
          <a:r>
            <a:rPr lang="en-US" dirty="0" smtClean="0"/>
            <a:t> - exchange vessels for nutrients, wastes, and fluids</a:t>
          </a:r>
          <a:endParaRPr lang="en-US" dirty="0"/>
        </a:p>
      </dgm:t>
    </dgm:pt>
    <dgm:pt modelId="{AF0FB16D-8936-7142-8D5E-AC16136C0188}" type="parTrans" cxnId="{0077E262-AC4E-324E-A884-82A1BC58FB2F}">
      <dgm:prSet/>
      <dgm:spPr/>
      <dgm:t>
        <a:bodyPr/>
        <a:lstStyle/>
        <a:p>
          <a:endParaRPr lang="en-US"/>
        </a:p>
      </dgm:t>
    </dgm:pt>
    <dgm:pt modelId="{8DF595A1-E801-8E49-A08C-304DBFFABB90}" type="sibTrans" cxnId="{0077E262-AC4E-324E-A884-82A1BC58FB2F}">
      <dgm:prSet/>
      <dgm:spPr/>
      <dgm:t>
        <a:bodyPr/>
        <a:lstStyle/>
        <a:p>
          <a:endParaRPr lang="en-US"/>
        </a:p>
      </dgm:t>
    </dgm:pt>
    <dgm:pt modelId="{523601D9-35AF-2240-92A4-F0B4573D039C}">
      <dgm:prSet phldrT="[Text]"/>
      <dgm:spPr/>
      <dgm:t>
        <a:bodyPr/>
        <a:lstStyle/>
        <a:p>
          <a:r>
            <a:rPr lang="en-US" b="1" dirty="0" smtClean="0"/>
            <a:t>Veins</a:t>
          </a:r>
          <a:r>
            <a:rPr lang="en-US" dirty="0" smtClean="0"/>
            <a:t> - Collect blood for return to the heart. Low pressure vessels. </a:t>
          </a:r>
          <a:endParaRPr lang="en-US" dirty="0"/>
        </a:p>
      </dgm:t>
    </dgm:pt>
    <dgm:pt modelId="{F23DF24C-A056-AE4E-AFE0-CC3A449328BC}" type="parTrans" cxnId="{9C283483-B501-D24D-A3C6-5AE7252F445C}">
      <dgm:prSet/>
      <dgm:spPr/>
      <dgm:t>
        <a:bodyPr/>
        <a:lstStyle/>
        <a:p>
          <a:endParaRPr lang="en-US"/>
        </a:p>
      </dgm:t>
    </dgm:pt>
    <dgm:pt modelId="{F566FE82-D8BA-D241-9A33-6B300E77A872}" type="sibTrans" cxnId="{9C283483-B501-D24D-A3C6-5AE7252F445C}">
      <dgm:prSet/>
      <dgm:spPr/>
      <dgm:t>
        <a:bodyPr/>
        <a:lstStyle/>
        <a:p>
          <a:endParaRPr lang="en-US"/>
        </a:p>
      </dgm:t>
    </dgm:pt>
    <dgm:pt modelId="{C6A0A4C3-FBC7-FD40-B6AD-AA88789A25CA}" type="pres">
      <dgm:prSet presAssocID="{2398B443-CA84-9B4E-9C91-90108D6DC863}" presName="Name0" presStyleCnt="0">
        <dgm:presLayoutVars>
          <dgm:dir/>
          <dgm:resizeHandles val="exact"/>
        </dgm:presLayoutVars>
      </dgm:prSet>
      <dgm:spPr/>
      <dgm:t>
        <a:bodyPr/>
        <a:lstStyle/>
        <a:p>
          <a:endParaRPr lang="en-US"/>
        </a:p>
      </dgm:t>
    </dgm:pt>
    <dgm:pt modelId="{536FB280-E924-F54D-848D-5BF9B57BBFC3}" type="pres">
      <dgm:prSet presAssocID="{E0DE67D6-2E64-2F46-8E6C-9C69245D9E96}" presName="composite" presStyleCnt="0"/>
      <dgm:spPr/>
    </dgm:pt>
    <dgm:pt modelId="{4D5DB9B7-85C3-1A44-B3FD-19E8CE0BC23D}" type="pres">
      <dgm:prSet presAssocID="{E0DE67D6-2E64-2F46-8E6C-9C69245D9E96}" presName="rect1" presStyleLbl="trAlignAcc1" presStyleIdx="0" presStyleCnt="3">
        <dgm:presLayoutVars>
          <dgm:bulletEnabled val="1"/>
        </dgm:presLayoutVars>
      </dgm:prSet>
      <dgm:spPr/>
      <dgm:t>
        <a:bodyPr/>
        <a:lstStyle/>
        <a:p>
          <a:endParaRPr lang="en-US"/>
        </a:p>
      </dgm:t>
    </dgm:pt>
    <dgm:pt modelId="{864726EA-8550-8C47-8210-8968FDFC0451}" type="pres">
      <dgm:prSet presAssocID="{E0DE67D6-2E64-2F46-8E6C-9C69245D9E96}" presName="rect2"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5777" r="-52223"/>
          </a:stretch>
        </a:blipFill>
      </dgm:spPr>
    </dgm:pt>
    <dgm:pt modelId="{52968EE6-7556-1B4E-A50A-2C20FAA1370B}" type="pres">
      <dgm:prSet presAssocID="{21BFCAF2-3AEE-7243-9CBD-7F78F039E79A}" presName="sibTrans" presStyleCnt="0"/>
      <dgm:spPr/>
    </dgm:pt>
    <dgm:pt modelId="{F5123491-F1FF-7E4B-89FC-7FA5291F230B}" type="pres">
      <dgm:prSet presAssocID="{17868B64-0DBF-F149-948C-B1572F5AD43A}" presName="composite" presStyleCnt="0"/>
      <dgm:spPr/>
    </dgm:pt>
    <dgm:pt modelId="{1926514E-99F6-154E-8E82-F3D32A73D416}" type="pres">
      <dgm:prSet presAssocID="{17868B64-0DBF-F149-948C-B1572F5AD43A}" presName="rect1" presStyleLbl="trAlignAcc1" presStyleIdx="1" presStyleCnt="3">
        <dgm:presLayoutVars>
          <dgm:bulletEnabled val="1"/>
        </dgm:presLayoutVars>
      </dgm:prSet>
      <dgm:spPr/>
      <dgm:t>
        <a:bodyPr/>
        <a:lstStyle/>
        <a:p>
          <a:endParaRPr lang="en-US"/>
        </a:p>
      </dgm:t>
    </dgm:pt>
    <dgm:pt modelId="{9500C6C6-8E4B-D642-98E6-979C6D00B4F5}" type="pres">
      <dgm:prSet presAssocID="{17868B64-0DBF-F149-948C-B1572F5AD43A}" presName="rect2"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5833" t="1370" r="-58167" b="-1370"/>
          </a:stretch>
        </a:blipFill>
      </dgm:spPr>
    </dgm:pt>
    <dgm:pt modelId="{524D257C-9F35-FB42-BBCB-3E3AD748373F}" type="pres">
      <dgm:prSet presAssocID="{8DF595A1-E801-8E49-A08C-304DBFFABB90}" presName="sibTrans" presStyleCnt="0"/>
      <dgm:spPr/>
    </dgm:pt>
    <dgm:pt modelId="{F8B1A5B2-E001-954E-A1A6-E8D65EA2859C}" type="pres">
      <dgm:prSet presAssocID="{523601D9-35AF-2240-92A4-F0B4573D039C}" presName="composite" presStyleCnt="0"/>
      <dgm:spPr/>
    </dgm:pt>
    <dgm:pt modelId="{BEDED960-6263-8F4C-900C-32BE51A7928B}" type="pres">
      <dgm:prSet presAssocID="{523601D9-35AF-2240-92A4-F0B4573D039C}" presName="rect1" presStyleLbl="trAlignAcc1" presStyleIdx="2" presStyleCnt="3">
        <dgm:presLayoutVars>
          <dgm:bulletEnabled val="1"/>
        </dgm:presLayoutVars>
      </dgm:prSet>
      <dgm:spPr/>
      <dgm:t>
        <a:bodyPr/>
        <a:lstStyle/>
        <a:p>
          <a:endParaRPr lang="en-US"/>
        </a:p>
      </dgm:t>
    </dgm:pt>
    <dgm:pt modelId="{3C0F9EC3-C083-D54D-BD78-876AEA0A2451}" type="pres">
      <dgm:prSet presAssocID="{523601D9-35AF-2240-92A4-F0B4573D039C}" presName="rect2"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4113" t="1370" r="-11887" b="-1370"/>
          </a:stretch>
        </a:blipFill>
      </dgm:spPr>
    </dgm:pt>
  </dgm:ptLst>
  <dgm:cxnLst>
    <dgm:cxn modelId="{0077E262-AC4E-324E-A884-82A1BC58FB2F}" srcId="{2398B443-CA84-9B4E-9C91-90108D6DC863}" destId="{17868B64-0DBF-F149-948C-B1572F5AD43A}" srcOrd="1" destOrd="0" parTransId="{AF0FB16D-8936-7142-8D5E-AC16136C0188}" sibTransId="{8DF595A1-E801-8E49-A08C-304DBFFABB90}"/>
    <dgm:cxn modelId="{CA08ACBC-C15C-2C4B-BCAA-AFCC5BAF76E7}" type="presOf" srcId="{E0DE67D6-2E64-2F46-8E6C-9C69245D9E96}" destId="{4D5DB9B7-85C3-1A44-B3FD-19E8CE0BC23D}" srcOrd="0" destOrd="0" presId="urn:microsoft.com/office/officeart/2008/layout/PictureStrips"/>
    <dgm:cxn modelId="{A46D34B0-2F7C-0B41-90E5-9FB35CF44A08}" srcId="{2398B443-CA84-9B4E-9C91-90108D6DC863}" destId="{E0DE67D6-2E64-2F46-8E6C-9C69245D9E96}" srcOrd="0" destOrd="0" parTransId="{CE29F613-51E8-584D-AF69-43EF3F26B514}" sibTransId="{21BFCAF2-3AEE-7243-9CBD-7F78F039E79A}"/>
    <dgm:cxn modelId="{9C283483-B501-D24D-A3C6-5AE7252F445C}" srcId="{2398B443-CA84-9B4E-9C91-90108D6DC863}" destId="{523601D9-35AF-2240-92A4-F0B4573D039C}" srcOrd="2" destOrd="0" parTransId="{F23DF24C-A056-AE4E-AFE0-CC3A449328BC}" sibTransId="{F566FE82-D8BA-D241-9A33-6B300E77A872}"/>
    <dgm:cxn modelId="{10622396-11E6-5A4B-B804-8EC43961B3D2}" type="presOf" srcId="{2398B443-CA84-9B4E-9C91-90108D6DC863}" destId="{C6A0A4C3-FBC7-FD40-B6AD-AA88789A25CA}" srcOrd="0" destOrd="0" presId="urn:microsoft.com/office/officeart/2008/layout/PictureStrips"/>
    <dgm:cxn modelId="{F281F8DA-C667-7F47-B37E-7C7A82ADB435}" type="presOf" srcId="{17868B64-0DBF-F149-948C-B1572F5AD43A}" destId="{1926514E-99F6-154E-8E82-F3D32A73D416}" srcOrd="0" destOrd="0" presId="urn:microsoft.com/office/officeart/2008/layout/PictureStrips"/>
    <dgm:cxn modelId="{CB817E47-B458-9B44-AEC2-CA3E9C4CFC1E}" type="presOf" srcId="{523601D9-35AF-2240-92A4-F0B4573D039C}" destId="{BEDED960-6263-8F4C-900C-32BE51A7928B}" srcOrd="0" destOrd="0" presId="urn:microsoft.com/office/officeart/2008/layout/PictureStrips"/>
    <dgm:cxn modelId="{DA0E941D-5E68-404B-9D89-CA62AB00738B}" type="presParOf" srcId="{C6A0A4C3-FBC7-FD40-B6AD-AA88789A25CA}" destId="{536FB280-E924-F54D-848D-5BF9B57BBFC3}" srcOrd="0" destOrd="0" presId="urn:microsoft.com/office/officeart/2008/layout/PictureStrips"/>
    <dgm:cxn modelId="{B9534157-988D-A44C-B23C-7E87D3DED852}" type="presParOf" srcId="{536FB280-E924-F54D-848D-5BF9B57BBFC3}" destId="{4D5DB9B7-85C3-1A44-B3FD-19E8CE0BC23D}" srcOrd="0" destOrd="0" presId="urn:microsoft.com/office/officeart/2008/layout/PictureStrips"/>
    <dgm:cxn modelId="{ED3D81EE-2576-364D-907B-400AA492C20C}" type="presParOf" srcId="{536FB280-E924-F54D-848D-5BF9B57BBFC3}" destId="{864726EA-8550-8C47-8210-8968FDFC0451}" srcOrd="1" destOrd="0" presId="urn:microsoft.com/office/officeart/2008/layout/PictureStrips"/>
    <dgm:cxn modelId="{EAA32F81-429D-0045-8B97-4F1446C7F474}" type="presParOf" srcId="{C6A0A4C3-FBC7-FD40-B6AD-AA88789A25CA}" destId="{52968EE6-7556-1B4E-A50A-2C20FAA1370B}" srcOrd="1" destOrd="0" presId="urn:microsoft.com/office/officeart/2008/layout/PictureStrips"/>
    <dgm:cxn modelId="{64F78ACB-8C83-5E49-A7DA-8DC769A2C8B2}" type="presParOf" srcId="{C6A0A4C3-FBC7-FD40-B6AD-AA88789A25CA}" destId="{F5123491-F1FF-7E4B-89FC-7FA5291F230B}" srcOrd="2" destOrd="0" presId="urn:microsoft.com/office/officeart/2008/layout/PictureStrips"/>
    <dgm:cxn modelId="{A2DA3C99-513F-E64E-86C4-3B9578FBFB47}" type="presParOf" srcId="{F5123491-F1FF-7E4B-89FC-7FA5291F230B}" destId="{1926514E-99F6-154E-8E82-F3D32A73D416}" srcOrd="0" destOrd="0" presId="urn:microsoft.com/office/officeart/2008/layout/PictureStrips"/>
    <dgm:cxn modelId="{14468ACF-F995-E443-9B97-0511191190F6}" type="presParOf" srcId="{F5123491-F1FF-7E4B-89FC-7FA5291F230B}" destId="{9500C6C6-8E4B-D642-98E6-979C6D00B4F5}" srcOrd="1" destOrd="0" presId="urn:microsoft.com/office/officeart/2008/layout/PictureStrips"/>
    <dgm:cxn modelId="{105B1044-CF36-BB4A-9043-98773AF92771}" type="presParOf" srcId="{C6A0A4C3-FBC7-FD40-B6AD-AA88789A25CA}" destId="{524D257C-9F35-FB42-BBCB-3E3AD748373F}" srcOrd="3" destOrd="0" presId="urn:microsoft.com/office/officeart/2008/layout/PictureStrips"/>
    <dgm:cxn modelId="{D4376A76-3E4B-D441-B4EF-FE8DBF3BCDBB}" type="presParOf" srcId="{C6A0A4C3-FBC7-FD40-B6AD-AA88789A25CA}" destId="{F8B1A5B2-E001-954E-A1A6-E8D65EA2859C}" srcOrd="4" destOrd="0" presId="urn:microsoft.com/office/officeart/2008/layout/PictureStrips"/>
    <dgm:cxn modelId="{DA1AB280-E632-E94D-9D6C-99CBB22455E7}" type="presParOf" srcId="{F8B1A5B2-E001-954E-A1A6-E8D65EA2859C}" destId="{BEDED960-6263-8F4C-900C-32BE51A7928B}" srcOrd="0" destOrd="0" presId="urn:microsoft.com/office/officeart/2008/layout/PictureStrips"/>
    <dgm:cxn modelId="{9361BB91-D265-3946-AB37-D10D994751FD}" type="presParOf" srcId="{F8B1A5B2-E001-954E-A1A6-E8D65EA2859C}" destId="{3C0F9EC3-C083-D54D-BD78-876AEA0A245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DB9B7-85C3-1A44-B3FD-19E8CE0BC23D}">
      <dsp:nvSpPr>
        <dsp:cNvPr id="0" name=""/>
        <dsp:cNvSpPr/>
      </dsp:nvSpPr>
      <dsp:spPr>
        <a:xfrm>
          <a:off x="201674" y="448979"/>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Arteries</a:t>
          </a:r>
          <a:r>
            <a:rPr lang="en-US" sz="2300" kern="1200" dirty="0" smtClean="0"/>
            <a:t> - Distribution of nutrients and gasses. Movement of blood under high pressure. </a:t>
          </a:r>
          <a:endParaRPr lang="en-US" sz="2300" kern="1200" dirty="0"/>
        </a:p>
      </dsp:txBody>
      <dsp:txXfrm>
        <a:off x="201674" y="448979"/>
        <a:ext cx="4729019" cy="1477818"/>
      </dsp:txXfrm>
    </dsp:sp>
    <dsp:sp modelId="{864726EA-8550-8C47-8210-8968FDFC0451}">
      <dsp:nvSpPr>
        <dsp:cNvPr id="0" name=""/>
        <dsp:cNvSpPr/>
      </dsp:nvSpPr>
      <dsp:spPr>
        <a:xfrm>
          <a:off x="4632" y="235517"/>
          <a:ext cx="1034473" cy="155170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5777" r="-52223"/>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926514E-99F6-154E-8E82-F3D32A73D416}">
      <dsp:nvSpPr>
        <dsp:cNvPr id="0" name=""/>
        <dsp:cNvSpPr/>
      </dsp:nvSpPr>
      <dsp:spPr>
        <a:xfrm>
          <a:off x="5324748" y="448979"/>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Capillaries</a:t>
          </a:r>
          <a:r>
            <a:rPr lang="en-US" sz="2300" kern="1200" dirty="0" smtClean="0"/>
            <a:t> - exchange vessels for nutrients, wastes, and fluids</a:t>
          </a:r>
          <a:endParaRPr lang="en-US" sz="2300" kern="1200" dirty="0"/>
        </a:p>
      </dsp:txBody>
      <dsp:txXfrm>
        <a:off x="5324748" y="448979"/>
        <a:ext cx="4729019" cy="1477818"/>
      </dsp:txXfrm>
    </dsp:sp>
    <dsp:sp modelId="{9500C6C6-8E4B-D642-98E6-979C6D00B4F5}">
      <dsp:nvSpPr>
        <dsp:cNvPr id="0" name=""/>
        <dsp:cNvSpPr/>
      </dsp:nvSpPr>
      <dsp:spPr>
        <a:xfrm>
          <a:off x="5127705" y="235517"/>
          <a:ext cx="1034473" cy="155170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5833" t="1370" r="-58167" b="-137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EDED960-6263-8F4C-900C-32BE51A7928B}">
      <dsp:nvSpPr>
        <dsp:cNvPr id="0" name=""/>
        <dsp:cNvSpPr/>
      </dsp:nvSpPr>
      <dsp:spPr>
        <a:xfrm>
          <a:off x="2763211" y="2309389"/>
          <a:ext cx="4729019" cy="14778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0976"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Veins</a:t>
          </a:r>
          <a:r>
            <a:rPr lang="en-US" sz="2300" kern="1200" dirty="0" smtClean="0"/>
            <a:t> - Collect blood for return to the heart. Low pressure vessels. </a:t>
          </a:r>
          <a:endParaRPr lang="en-US" sz="2300" kern="1200" dirty="0"/>
        </a:p>
      </dsp:txBody>
      <dsp:txXfrm>
        <a:off x="2763211" y="2309389"/>
        <a:ext cx="4729019" cy="1477818"/>
      </dsp:txXfrm>
    </dsp:sp>
    <dsp:sp modelId="{3C0F9EC3-C083-D54D-BD78-876AEA0A2451}">
      <dsp:nvSpPr>
        <dsp:cNvPr id="0" name=""/>
        <dsp:cNvSpPr/>
      </dsp:nvSpPr>
      <dsp:spPr>
        <a:xfrm>
          <a:off x="2566168" y="2095926"/>
          <a:ext cx="1034473" cy="155170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4113" t="1370" r="-11887" b="-137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1F969-7D78-E549-917F-EE9016C3763D}" type="datetimeFigureOut">
              <a:rPr lang="en-US" smtClean="0"/>
              <a:t>12/6/17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E1021-D50F-5B48-895A-15C4A0D92E68}" type="slidenum">
              <a:rPr lang="en-US" smtClean="0"/>
              <a:t>‹#›</a:t>
            </a:fld>
            <a:endParaRPr lang="en-US"/>
          </a:p>
        </p:txBody>
      </p:sp>
    </p:spTree>
    <p:extLst>
      <p:ext uri="{BB962C8B-B14F-4D97-AF65-F5344CB8AC3E}">
        <p14:creationId xmlns:p14="http://schemas.microsoft.com/office/powerpoint/2010/main" val="52391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2</a:t>
            </a:fld>
            <a:endParaRPr lang="en-US"/>
          </a:p>
        </p:txBody>
      </p:sp>
    </p:spTree>
    <p:extLst>
      <p:ext uri="{BB962C8B-B14F-4D97-AF65-F5344CB8AC3E}">
        <p14:creationId xmlns:p14="http://schemas.microsoft.com/office/powerpoint/2010/main" val="84055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a:latin typeface="Times New Roman" charset="0"/>
                <a:ea typeface="MS PGothic" charset="-128"/>
              </a:rPr>
              <a:t>The term</a:t>
            </a:r>
            <a:r>
              <a:rPr lang="en-US" altLang="en-US" i="1" dirty="0">
                <a:latin typeface="Times New Roman" charset="0"/>
                <a:ea typeface="MS PGothic" charset="-128"/>
              </a:rPr>
              <a:t> portal</a:t>
            </a:r>
            <a:r>
              <a:rPr lang="en-US" altLang="en-US" dirty="0">
                <a:latin typeface="Times New Roman" charset="0"/>
                <a:ea typeface="MS PGothic" charset="-128"/>
              </a:rPr>
              <a:t> means “doorway.”</a:t>
            </a:r>
          </a:p>
          <a:p>
            <a:pPr marL="171450" indent="-171450">
              <a:buFont typeface="Arial" charset="0"/>
              <a:buChar char="•"/>
            </a:pPr>
            <a:r>
              <a:rPr lang="en-US" altLang="en-US" dirty="0">
                <a:latin typeface="Times New Roman" charset="0"/>
                <a:ea typeface="MS PGothic" charset="-128"/>
              </a:rPr>
              <a:t>Veins from the spleen, stomach, pancreas, gallbladder, and intestines do not pour their blood directly into the inferior vena cava.</a:t>
            </a:r>
          </a:p>
          <a:p>
            <a:pPr marL="171450" indent="-171450">
              <a:buFont typeface="Arial" charset="0"/>
              <a:buChar char="•"/>
            </a:pPr>
            <a:r>
              <a:rPr lang="en-US" altLang="en-US" dirty="0">
                <a:latin typeface="Times New Roman" charset="0"/>
                <a:ea typeface="MS PGothic" charset="-128"/>
              </a:rPr>
              <a:t>The hepatic portal system is an excellent example of how “structure fits function” in helping the body maintain homeostasis.</a:t>
            </a:r>
          </a:p>
        </p:txBody>
      </p:sp>
      <p:sp>
        <p:nvSpPr>
          <p:cNvPr id="4" name="Slide Number Placeholder 3"/>
          <p:cNvSpPr>
            <a:spLocks noGrp="1"/>
          </p:cNvSpPr>
          <p:nvPr>
            <p:ph type="sldNum" sz="quarter" idx="10"/>
          </p:nvPr>
        </p:nvSpPr>
        <p:spPr/>
        <p:txBody>
          <a:bodyPr/>
          <a:lstStyle/>
          <a:p>
            <a:fld id="{7B1E1021-D50F-5B48-895A-15C4A0D92E68}" type="slidenum">
              <a:rPr lang="en-US" smtClean="0"/>
              <a:t>19</a:t>
            </a:fld>
            <a:endParaRPr lang="en-US"/>
          </a:p>
        </p:txBody>
      </p:sp>
    </p:spTree>
    <p:extLst>
      <p:ext uri="{BB962C8B-B14F-4D97-AF65-F5344CB8AC3E}">
        <p14:creationId xmlns:p14="http://schemas.microsoft.com/office/powerpoint/2010/main" val="65073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a:latin typeface="Times New Roman" charset="0"/>
                <a:ea typeface="MS PGothic" charset="-128"/>
              </a:rPr>
              <a:t>Two small umbilical arteries and an umbilical vein are the three vessels that accomplish the exchange.</a:t>
            </a:r>
          </a:p>
          <a:p>
            <a:pPr marL="171450" indent="-171450">
              <a:buFont typeface="Arial" charset="0"/>
              <a:buChar char="•"/>
            </a:pPr>
            <a:r>
              <a:rPr lang="en-US" altLang="en-US" dirty="0">
                <a:latin typeface="Times New Roman" charset="0"/>
                <a:ea typeface="MS PGothic" charset="-128"/>
              </a:rPr>
              <a:t>The </a:t>
            </a:r>
            <a:r>
              <a:rPr lang="en-US" altLang="en-US" i="1" dirty="0">
                <a:latin typeface="Times New Roman" charset="0"/>
                <a:ea typeface="MS PGothic" charset="-128"/>
              </a:rPr>
              <a:t>ductus </a:t>
            </a:r>
            <a:r>
              <a:rPr lang="en-US" altLang="en-US" i="1" dirty="0" err="1">
                <a:latin typeface="Times New Roman" charset="0"/>
                <a:ea typeface="MS PGothic" charset="-128"/>
              </a:rPr>
              <a:t>venosus</a:t>
            </a:r>
            <a:r>
              <a:rPr lang="en-US" altLang="en-US" i="1" dirty="0">
                <a:latin typeface="Times New Roman" charset="0"/>
                <a:ea typeface="MS PGothic" charset="-128"/>
              </a:rPr>
              <a:t> </a:t>
            </a:r>
            <a:r>
              <a:rPr lang="en-US" altLang="en-US" dirty="0">
                <a:latin typeface="Times New Roman" charset="0"/>
                <a:ea typeface="MS PGothic" charset="-128"/>
              </a:rPr>
              <a:t>is the continuation of the umbilical vein, and it serves as a shunt.</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20</a:t>
            </a:fld>
            <a:endParaRPr lang="en-US"/>
          </a:p>
        </p:txBody>
      </p:sp>
    </p:spTree>
    <p:extLst>
      <p:ext uri="{BB962C8B-B14F-4D97-AF65-F5344CB8AC3E}">
        <p14:creationId xmlns:p14="http://schemas.microsoft.com/office/powerpoint/2010/main" val="69693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a:latin typeface="Times New Roman" charset="0"/>
                <a:ea typeface="MS PGothic" charset="-128"/>
              </a:rPr>
              <a:t>The blood pressure gradient is the difference between two blood pressures.</a:t>
            </a:r>
          </a:p>
          <a:p>
            <a:pPr marL="171450" indent="-171450">
              <a:buFont typeface="Arial" charset="0"/>
              <a:buChar char="•"/>
            </a:pPr>
            <a:r>
              <a:rPr lang="en-US" altLang="en-US">
                <a:latin typeface="Times New Roman" charset="0"/>
                <a:ea typeface="MS PGothic" charset="-128"/>
              </a:rPr>
              <a:t>The mean blood pressure in the aorta is 100 millimeters of mercury (mm Hg).</a:t>
            </a:r>
          </a:p>
          <a:p>
            <a:endParaRPr lang="en-US"/>
          </a:p>
        </p:txBody>
      </p:sp>
      <p:sp>
        <p:nvSpPr>
          <p:cNvPr id="4" name="Slide Number Placeholder 3"/>
          <p:cNvSpPr>
            <a:spLocks noGrp="1"/>
          </p:cNvSpPr>
          <p:nvPr>
            <p:ph type="sldNum" sz="quarter" idx="10"/>
          </p:nvPr>
        </p:nvSpPr>
        <p:spPr/>
        <p:txBody>
          <a:bodyPr/>
          <a:lstStyle/>
          <a:p>
            <a:fld id="{7B1E1021-D50F-5B48-895A-15C4A0D92E68}" type="slidenum">
              <a:rPr lang="en-US" smtClean="0"/>
              <a:t>21</a:t>
            </a:fld>
            <a:endParaRPr lang="en-US"/>
          </a:p>
        </p:txBody>
      </p:sp>
    </p:spTree>
    <p:extLst>
      <p:ext uri="{BB962C8B-B14F-4D97-AF65-F5344CB8AC3E}">
        <p14:creationId xmlns:p14="http://schemas.microsoft.com/office/powerpoint/2010/main" val="56361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smtClean="0">
                <a:latin typeface="Times New Roman" charset="0"/>
                <a:ea typeface="MS PGothic" charset="-128"/>
              </a:rPr>
              <a:t>The direct cause of blood pressure is the volume of blood in the vessels.</a:t>
            </a:r>
          </a:p>
          <a:p>
            <a:pPr marL="171450" indent="-171450">
              <a:buFont typeface="Arial" charset="0"/>
              <a:buChar char="•"/>
            </a:pPr>
            <a:r>
              <a:rPr lang="en-US" altLang="en-US" dirty="0" smtClean="0">
                <a:latin typeface="Times New Roman" charset="0"/>
                <a:ea typeface="MS PGothic" charset="-128"/>
              </a:rPr>
              <a:t>The less blood there is in the arteries, the lower the blood pressure will be.</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22</a:t>
            </a:fld>
            <a:endParaRPr lang="en-US"/>
          </a:p>
        </p:txBody>
      </p:sp>
    </p:spTree>
    <p:extLst>
      <p:ext uri="{BB962C8B-B14F-4D97-AF65-F5344CB8AC3E}">
        <p14:creationId xmlns:p14="http://schemas.microsoft.com/office/powerpoint/2010/main" val="164878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smtClean="0">
                <a:latin typeface="Times New Roman" charset="0"/>
                <a:ea typeface="MS PGothic" charset="-128"/>
              </a:rPr>
              <a:t>“Normal” blood pressure fluctuates with age and varies among individuals.</a:t>
            </a:r>
          </a:p>
          <a:p>
            <a:pPr marL="171450" indent="-171450">
              <a:buFont typeface="Arial" charset="0"/>
              <a:buChar char="•"/>
            </a:pPr>
            <a:r>
              <a:rPr lang="en-US" altLang="en-US" dirty="0" smtClean="0">
                <a:latin typeface="Times New Roman" charset="0"/>
                <a:ea typeface="MS PGothic" charset="-128"/>
              </a:rPr>
              <a:t>The central venous pressure level is important because it influences the pressure that exists in the large peripheral veins.</a:t>
            </a:r>
          </a:p>
          <a:p>
            <a:pPr marL="171450" indent="-171450">
              <a:buFont typeface="Arial" charset="0"/>
              <a:buChar char="•"/>
            </a:pPr>
            <a:r>
              <a:rPr lang="en-US" altLang="en-US" dirty="0" smtClean="0">
                <a:latin typeface="Times New Roman" charset="0"/>
                <a:ea typeface="MS PGothic" charset="-128"/>
              </a:rPr>
              <a:t>If the heart is weakened, central venous pressure increases, and the flow of blood into the right atrium is slowed.</a:t>
            </a:r>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23</a:t>
            </a:fld>
            <a:endParaRPr lang="en-US"/>
          </a:p>
        </p:txBody>
      </p:sp>
    </p:spTree>
    <p:extLst>
      <p:ext uri="{BB962C8B-B14F-4D97-AF65-F5344CB8AC3E}">
        <p14:creationId xmlns:p14="http://schemas.microsoft.com/office/powerpoint/2010/main" val="47106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a:latin typeface="Times New Roman" charset="0"/>
                <a:ea typeface="MS PGothic" charset="-128"/>
              </a:rPr>
              <a:t>Figure 13-23 shows the vasomotor mechanism, including smooth muscle relaxation, normal resting tone, and smooth muscle contraction.</a:t>
            </a:r>
          </a:p>
        </p:txBody>
      </p:sp>
      <p:sp>
        <p:nvSpPr>
          <p:cNvPr id="4" name="Slide Number Placeholder 3"/>
          <p:cNvSpPr>
            <a:spLocks noGrp="1"/>
          </p:cNvSpPr>
          <p:nvPr>
            <p:ph type="sldNum" sz="quarter" idx="10"/>
          </p:nvPr>
        </p:nvSpPr>
        <p:spPr/>
        <p:txBody>
          <a:bodyPr/>
          <a:lstStyle/>
          <a:p>
            <a:fld id="{7B1E1021-D50F-5B48-895A-15C4A0D92E68}" type="slidenum">
              <a:rPr lang="en-US" smtClean="0"/>
              <a:t>24</a:t>
            </a:fld>
            <a:endParaRPr lang="en-US"/>
          </a:p>
        </p:txBody>
      </p:sp>
    </p:spTree>
    <p:extLst>
      <p:ext uri="{BB962C8B-B14F-4D97-AF65-F5344CB8AC3E}">
        <p14:creationId xmlns:p14="http://schemas.microsoft.com/office/powerpoint/2010/main" val="191481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a:latin typeface="Times New Roman" charset="0"/>
                <a:ea typeface="MS PGothic" charset="-128"/>
              </a:rPr>
              <a:t>Three pulse points are located on each side of the head and neck, three points in the upper limb, and three points in the lower extremity.</a:t>
            </a:r>
          </a:p>
          <a:p>
            <a:pPr marL="171450" indent="-171450">
              <a:buFont typeface="Arial" charset="0"/>
              <a:buChar char="•"/>
            </a:pPr>
            <a:r>
              <a:rPr lang="en-US" altLang="en-US">
                <a:latin typeface="Times New Roman" charset="0"/>
                <a:ea typeface="MS PGothic" charset="-128"/>
              </a:rPr>
              <a:t>Radial pulse (wrist) is the most frequently monitored and easily accessible in the body.</a:t>
            </a:r>
          </a:p>
          <a:p>
            <a:endParaRPr lang="en-US"/>
          </a:p>
        </p:txBody>
      </p:sp>
      <p:sp>
        <p:nvSpPr>
          <p:cNvPr id="4" name="Slide Number Placeholder 3"/>
          <p:cNvSpPr>
            <a:spLocks noGrp="1"/>
          </p:cNvSpPr>
          <p:nvPr>
            <p:ph type="sldNum" sz="quarter" idx="10"/>
          </p:nvPr>
        </p:nvSpPr>
        <p:spPr/>
        <p:txBody>
          <a:bodyPr/>
          <a:lstStyle/>
          <a:p>
            <a:fld id="{7B1E1021-D50F-5B48-895A-15C4A0D92E68}" type="slidenum">
              <a:rPr lang="en-US" smtClean="0"/>
              <a:t>25</a:t>
            </a:fld>
            <a:endParaRPr lang="en-US"/>
          </a:p>
        </p:txBody>
      </p:sp>
    </p:spTree>
    <p:extLst>
      <p:ext uri="{BB962C8B-B14F-4D97-AF65-F5344CB8AC3E}">
        <p14:creationId xmlns:p14="http://schemas.microsoft.com/office/powerpoint/2010/main" val="168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Myocardial tissue is greater in ventricles than in the atria.</a:t>
            </a:r>
            <a:r>
              <a:rPr lang="en-US" baseline="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ea typeface="MS PGothic" charset="-128"/>
              </a:rPr>
              <a:t>Inflammation of endocardium called </a:t>
            </a:r>
            <a:r>
              <a:rPr lang="en-US" altLang="en-US" i="1">
                <a:ea typeface="MS PGothic" charset="-128"/>
              </a:rPr>
              <a:t>endocarditis</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3</a:t>
            </a:fld>
            <a:endParaRPr lang="en-US"/>
          </a:p>
        </p:txBody>
      </p:sp>
    </p:spTree>
    <p:extLst>
      <p:ext uri="{BB962C8B-B14F-4D97-AF65-F5344CB8AC3E}">
        <p14:creationId xmlns:p14="http://schemas.microsoft.com/office/powerpoint/2010/main" val="93188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mr-IN" dirty="0" smtClean="0"/>
              <a:t>–</a:t>
            </a:r>
            <a:r>
              <a:rPr lang="en-US" dirty="0" smtClean="0"/>
              <a:t> right atria</a:t>
            </a:r>
          </a:p>
          <a:p>
            <a:r>
              <a:rPr lang="en-US" dirty="0" smtClean="0"/>
              <a:t>2 </a:t>
            </a:r>
            <a:r>
              <a:rPr lang="mr-IN" dirty="0" smtClean="0"/>
              <a:t>–</a:t>
            </a:r>
            <a:r>
              <a:rPr lang="en-US" dirty="0" smtClean="0"/>
              <a:t> right ventricle</a:t>
            </a:r>
          </a:p>
          <a:p>
            <a:r>
              <a:rPr lang="en-US" dirty="0" smtClean="0"/>
              <a:t>3 </a:t>
            </a:r>
            <a:r>
              <a:rPr lang="mr-IN" dirty="0" smtClean="0"/>
              <a:t>–</a:t>
            </a:r>
            <a:r>
              <a:rPr lang="en-US" dirty="0" smtClean="0"/>
              <a:t> left atria</a:t>
            </a:r>
          </a:p>
          <a:p>
            <a:r>
              <a:rPr lang="en-US" dirty="0" smtClean="0"/>
              <a:t>4 </a:t>
            </a:r>
            <a:r>
              <a:rPr lang="mr-IN" dirty="0" smtClean="0"/>
              <a:t>–</a:t>
            </a:r>
            <a:r>
              <a:rPr lang="en-US" dirty="0" smtClean="0"/>
              <a:t> left ventricle</a:t>
            </a:r>
          </a:p>
          <a:p>
            <a:r>
              <a:rPr lang="en-US" dirty="0" smtClean="0"/>
              <a:t>5 </a:t>
            </a:r>
            <a:r>
              <a:rPr lang="mr-IN" dirty="0" smtClean="0"/>
              <a:t>–</a:t>
            </a:r>
            <a:r>
              <a:rPr lang="en-US" dirty="0" smtClean="0"/>
              <a:t> pulmonary vein</a:t>
            </a:r>
          </a:p>
          <a:p>
            <a:r>
              <a:rPr lang="en-US" dirty="0" smtClean="0"/>
              <a:t>6 </a:t>
            </a:r>
            <a:r>
              <a:rPr lang="mr-IN" dirty="0" smtClean="0"/>
              <a:t>–</a:t>
            </a:r>
            <a:r>
              <a:rPr lang="en-US" dirty="0" smtClean="0"/>
              <a:t> aorta</a:t>
            </a:r>
          </a:p>
          <a:p>
            <a:r>
              <a:rPr lang="en-US" dirty="0" smtClean="0"/>
              <a:t>7 </a:t>
            </a:r>
            <a:r>
              <a:rPr lang="mr-IN" dirty="0" smtClean="0"/>
              <a:t>–</a:t>
            </a:r>
            <a:r>
              <a:rPr lang="en-US" dirty="0" smtClean="0"/>
              <a:t> superior vena cava</a:t>
            </a:r>
          </a:p>
          <a:p>
            <a:r>
              <a:rPr lang="en-US" dirty="0" smtClean="0"/>
              <a:t>8 </a:t>
            </a:r>
            <a:r>
              <a:rPr lang="mr-IN" dirty="0" smtClean="0"/>
              <a:t>–</a:t>
            </a:r>
            <a:r>
              <a:rPr lang="en-US" dirty="0" smtClean="0"/>
              <a:t> inferior vena cava</a:t>
            </a:r>
          </a:p>
          <a:p>
            <a:r>
              <a:rPr lang="en-US" dirty="0" smtClean="0"/>
              <a:t>9 </a:t>
            </a:r>
            <a:r>
              <a:rPr lang="mr-IN" dirty="0" smtClean="0"/>
              <a:t>–</a:t>
            </a:r>
            <a:r>
              <a:rPr lang="en-US" dirty="0" smtClean="0"/>
              <a:t> pulmonary artery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4</a:t>
            </a:fld>
            <a:endParaRPr lang="en-US"/>
          </a:p>
        </p:txBody>
      </p:sp>
    </p:spTree>
    <p:extLst>
      <p:ext uri="{BB962C8B-B14F-4D97-AF65-F5344CB8AC3E}">
        <p14:creationId xmlns:p14="http://schemas.microsoft.com/office/powerpoint/2010/main" val="1031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smtClean="0">
                <a:latin typeface="Times New Roman" charset="0"/>
                <a:ea typeface="MS PGothic" charset="-128"/>
              </a:rPr>
              <a:t>Figure 13-3, </a:t>
            </a:r>
            <a:r>
              <a:rPr lang="en-US" altLang="en-US" b="1" dirty="0" smtClean="0">
                <a:latin typeface="Times New Roman" charset="0"/>
                <a:ea typeface="MS PGothic" charset="-128"/>
              </a:rPr>
              <a:t>A</a:t>
            </a:r>
            <a:r>
              <a:rPr lang="en-US" altLang="en-US" dirty="0" smtClean="0">
                <a:latin typeface="Times New Roman" charset="0"/>
                <a:ea typeface="MS PGothic" charset="-128"/>
              </a:rPr>
              <a:t>: During atrial systole (contraction), cardiac muscle in the atrial wall contracts, forcing blood through the atrioventricular (AV) valves and into the ventricles.</a:t>
            </a:r>
          </a:p>
          <a:p>
            <a:pPr marL="171450" indent="-171450">
              <a:buFont typeface="Arial" charset="0"/>
              <a:buChar char="•"/>
            </a:pPr>
            <a:r>
              <a:rPr lang="en-US" altLang="en-US" dirty="0" smtClean="0">
                <a:latin typeface="Times New Roman" charset="0"/>
                <a:ea typeface="MS PGothic" charset="-128"/>
              </a:rPr>
              <a:t>Figure 13-3, </a:t>
            </a:r>
            <a:r>
              <a:rPr lang="en-US" altLang="en-US" b="1" dirty="0" smtClean="0">
                <a:latin typeface="Times New Roman" charset="0"/>
                <a:ea typeface="MS PGothic" charset="-128"/>
              </a:rPr>
              <a:t>B</a:t>
            </a:r>
            <a:r>
              <a:rPr lang="en-US" altLang="en-US" dirty="0" smtClean="0">
                <a:latin typeface="Times New Roman" charset="0"/>
                <a:ea typeface="MS PGothic" charset="-128"/>
              </a:rPr>
              <a:t>: During ventricular systole that follows, the AV valves close, the blood is forced out of the ventricles through the semilunar (SL) valves and into the arteries.</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7</a:t>
            </a:fld>
            <a:endParaRPr lang="en-US"/>
          </a:p>
        </p:txBody>
      </p:sp>
    </p:spTree>
    <p:extLst>
      <p:ext uri="{BB962C8B-B14F-4D97-AF65-F5344CB8AC3E}">
        <p14:creationId xmlns:p14="http://schemas.microsoft.com/office/powerpoint/2010/main" val="25407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i="1" dirty="0" smtClean="0">
                <a:latin typeface="Times New Roman" charset="0"/>
                <a:ea typeface="MS PGothic" charset="-128"/>
              </a:rPr>
              <a:t>Heart rate </a:t>
            </a:r>
            <a:r>
              <a:rPr lang="en-US" altLang="en-US" dirty="0" smtClean="0">
                <a:latin typeface="Times New Roman" charset="0"/>
                <a:ea typeface="MS PGothic" charset="-128"/>
              </a:rPr>
              <a:t>refers to the number of heart beats (cardiac cycles) per minute.</a:t>
            </a:r>
          </a:p>
          <a:p>
            <a:pPr marL="171450" indent="-171450">
              <a:buFont typeface="Arial" charset="0"/>
              <a:buChar char="•"/>
            </a:pPr>
            <a:r>
              <a:rPr lang="en-US" altLang="en-US" i="1" dirty="0" smtClean="0">
                <a:latin typeface="Times New Roman" charset="0"/>
                <a:ea typeface="MS PGothic" charset="-128"/>
              </a:rPr>
              <a:t>Stroke volume </a:t>
            </a:r>
            <a:r>
              <a:rPr lang="en-US" altLang="en-US" dirty="0" smtClean="0">
                <a:latin typeface="Times New Roman" charset="0"/>
                <a:ea typeface="MS PGothic" charset="-128"/>
              </a:rPr>
              <a:t>refers to the volume of blood ejected from the ventricles during each beat.</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9</a:t>
            </a:fld>
            <a:endParaRPr lang="en-US"/>
          </a:p>
        </p:txBody>
      </p:sp>
    </p:spTree>
    <p:extLst>
      <p:ext uri="{BB962C8B-B14F-4D97-AF65-F5344CB8AC3E}">
        <p14:creationId xmlns:p14="http://schemas.microsoft.com/office/powerpoint/2010/main" val="165404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altLang="en-US" dirty="0">
                <a:latin typeface="Times New Roman" charset="0"/>
                <a:ea typeface="MS PGothic" charset="-128"/>
              </a:rPr>
              <a:t>Arterial blood is pumped from the heart through a series of large distribution vessels (arteries).</a:t>
            </a:r>
          </a:p>
          <a:p>
            <a:pPr marL="171450" indent="-171450">
              <a:buFont typeface="Arial" charset="0"/>
              <a:buChar char="•"/>
            </a:pPr>
            <a:r>
              <a:rPr lang="en-US" altLang="en-US" dirty="0">
                <a:latin typeface="Times New Roman" charset="0"/>
                <a:ea typeface="MS PGothic" charset="-128"/>
              </a:rPr>
              <a:t>Aorta is largest artery in the body.</a:t>
            </a:r>
          </a:p>
          <a:p>
            <a:pPr marL="171450" indent="-171450">
              <a:buFont typeface="Arial" charset="0"/>
              <a:buChar char="•"/>
            </a:pPr>
            <a:r>
              <a:rPr lang="en-US" altLang="en-US" dirty="0">
                <a:latin typeface="Times New Roman" charset="0"/>
                <a:ea typeface="MS PGothic" charset="-128"/>
              </a:rPr>
              <a:t>Sinuses (superior vena cava and inferior vena cava) are largest veins.</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14</a:t>
            </a:fld>
            <a:endParaRPr lang="en-US"/>
          </a:p>
        </p:txBody>
      </p:sp>
    </p:spTree>
    <p:extLst>
      <p:ext uri="{BB962C8B-B14F-4D97-AF65-F5344CB8AC3E}">
        <p14:creationId xmlns:p14="http://schemas.microsoft.com/office/powerpoint/2010/main" val="67545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a:latin typeface="Times New Roman" charset="0"/>
                <a:ea typeface="MS PGothic" charset="-128"/>
              </a:rPr>
              <a:t>The tunica media is thicker in arteries than it is in veins.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a:latin typeface="Times New Roman" charset="0"/>
                <a:ea typeface="MS PGothic" charset="-128"/>
              </a:rPr>
              <a:t>The connective tissue fibers of the outer wall reinforce the wall of the vessel so that it won’t burst under pressure.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altLang="en-US" dirty="0">
              <a:latin typeface="Times New Roman" charset="0"/>
              <a:ea typeface="MS PGothic" charset="-128"/>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15</a:t>
            </a:fld>
            <a:endParaRPr lang="en-US"/>
          </a:p>
        </p:txBody>
      </p:sp>
    </p:spTree>
    <p:extLst>
      <p:ext uri="{BB962C8B-B14F-4D97-AF65-F5344CB8AC3E}">
        <p14:creationId xmlns:p14="http://schemas.microsoft.com/office/powerpoint/2010/main" val="131546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Blood Circulation</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Refers to the flow of blood through all the vessels, which are arranged forming a complete circuit or circular pattern.</a:t>
            </a:r>
            <a:endParaRPr lang="en-US" dirty="0" smtClean="0"/>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17</a:t>
            </a:fld>
            <a:endParaRPr lang="en-US"/>
          </a:p>
        </p:txBody>
      </p:sp>
    </p:spTree>
    <p:extLst>
      <p:ext uri="{BB962C8B-B14F-4D97-AF65-F5344CB8AC3E}">
        <p14:creationId xmlns:p14="http://schemas.microsoft.com/office/powerpoint/2010/main" val="88725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charset="0"/>
                <a:ea typeface="MS PGothic" charset="-128"/>
              </a:rPr>
              <a:t>This diagram of blood flow in the cardiovascular system shows the blood leaving the heart through the arteries and then traveling through the arterioles, capillaries, venules, and veins before returning to the opposite side of the heart.</a:t>
            </a:r>
          </a:p>
          <a:p>
            <a:endParaRPr lang="en-US" dirty="0"/>
          </a:p>
        </p:txBody>
      </p:sp>
      <p:sp>
        <p:nvSpPr>
          <p:cNvPr id="4" name="Slide Number Placeholder 3"/>
          <p:cNvSpPr>
            <a:spLocks noGrp="1"/>
          </p:cNvSpPr>
          <p:nvPr>
            <p:ph type="sldNum" sz="quarter" idx="10"/>
          </p:nvPr>
        </p:nvSpPr>
        <p:spPr/>
        <p:txBody>
          <a:bodyPr/>
          <a:lstStyle/>
          <a:p>
            <a:fld id="{7B1E1021-D50F-5B48-895A-15C4A0D92E68}" type="slidenum">
              <a:rPr lang="en-US" smtClean="0"/>
              <a:t>18</a:t>
            </a:fld>
            <a:endParaRPr lang="en-US"/>
          </a:p>
        </p:txBody>
      </p:sp>
    </p:spTree>
    <p:extLst>
      <p:ext uri="{BB962C8B-B14F-4D97-AF65-F5344CB8AC3E}">
        <p14:creationId xmlns:p14="http://schemas.microsoft.com/office/powerpoint/2010/main" val="11426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1A7DB4-02EC-414B-8AB3-8EA8CAD5156F}"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EAC64-9C6E-C24A-B811-5B561E2314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A7DB4-02EC-414B-8AB3-8EA8CAD5156F}"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A7DB4-02EC-414B-8AB3-8EA8CAD5156F}"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A7DB4-02EC-414B-8AB3-8EA8CAD5156F}"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A7DB4-02EC-414B-8AB3-8EA8CAD5156F}"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EAC64-9C6E-C24A-B811-5B561E2314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1A7DB4-02EC-414B-8AB3-8EA8CAD5156F}"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1A7DB4-02EC-414B-8AB3-8EA8CAD5156F}"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1A7DB4-02EC-414B-8AB3-8EA8CAD5156F}"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1A7DB4-02EC-414B-8AB3-8EA8CAD5156F}" type="datetimeFigureOut">
              <a:rPr lang="en-US" smtClean="0"/>
              <a:t>12/6/17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1A7DB4-02EC-414B-8AB3-8EA8CAD5156F}" type="datetimeFigureOut">
              <a:rPr lang="en-US" smtClean="0"/>
              <a:t>12/6/17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8EAC64-9C6E-C24A-B811-5B561E2314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A7DB4-02EC-414B-8AB3-8EA8CAD5156F}"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EAC64-9C6E-C24A-B811-5B561E2314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1A7DB4-02EC-414B-8AB3-8EA8CAD5156F}" type="datetimeFigureOut">
              <a:rPr lang="en-US" smtClean="0"/>
              <a:t>12/6/17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8EAC64-9C6E-C24A-B811-5B561E2314C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962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wav"/><Relationship Id="rId2" Type="http://schemas.openxmlformats.org/officeDocument/2006/relationships/audio" Target="../media/media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13 </a:t>
            </a:r>
            <a:r>
              <a:rPr lang="mr-IN" dirty="0" smtClean="0"/>
              <a:t>–</a:t>
            </a:r>
            <a:r>
              <a:rPr lang="en-US" dirty="0" smtClean="0"/>
              <a:t> Cardiovascular System</a:t>
            </a:r>
            <a:endParaRPr lang="en-US" dirty="0"/>
          </a:p>
        </p:txBody>
      </p:sp>
      <p:sp>
        <p:nvSpPr>
          <p:cNvPr id="3" name="Subtitle 2"/>
          <p:cNvSpPr>
            <a:spLocks noGrp="1"/>
          </p:cNvSpPr>
          <p:nvPr>
            <p:ph type="subTitle" idx="1"/>
          </p:nvPr>
        </p:nvSpPr>
        <p:spPr/>
        <p:txBody>
          <a:bodyPr/>
          <a:lstStyle/>
          <a:p>
            <a:r>
              <a:rPr lang="en-US" dirty="0" smtClean="0"/>
              <a:t>A&amp;P140 		North-West College</a:t>
            </a:r>
          </a:p>
          <a:p>
            <a:r>
              <a:rPr lang="en-US" dirty="0" smtClean="0"/>
              <a:t>Ms. Escoto</a:t>
            </a:r>
            <a:endParaRPr lang="en-US" dirty="0"/>
          </a:p>
        </p:txBody>
      </p:sp>
    </p:spTree>
    <p:extLst>
      <p:ext uri="{BB962C8B-B14F-4D97-AF65-F5344CB8AC3E}">
        <p14:creationId xmlns:p14="http://schemas.microsoft.com/office/powerpoint/2010/main" val="1872678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Activity of the Heart</a:t>
            </a:r>
            <a:endParaRPr lang="en-US" dirty="0"/>
          </a:p>
        </p:txBody>
      </p:sp>
      <p:sp>
        <p:nvSpPr>
          <p:cNvPr id="4" name="Content Placeholder 3"/>
          <p:cNvSpPr>
            <a:spLocks noGrp="1"/>
          </p:cNvSpPr>
          <p:nvPr>
            <p:ph sz="half" idx="1"/>
          </p:nvPr>
        </p:nvSpPr>
        <p:spPr/>
        <p:txBody>
          <a:bodyPr>
            <a:normAutofit/>
          </a:bodyPr>
          <a:lstStyle/>
          <a:p>
            <a:r>
              <a:rPr lang="en-US" sz="2400" dirty="0" smtClean="0"/>
              <a:t>How does the heart actually pump? </a:t>
            </a:r>
          </a:p>
          <a:p>
            <a:pPr lvl="1"/>
            <a:r>
              <a:rPr lang="en-US" sz="2200" dirty="0" smtClean="0"/>
              <a:t>It needs a nervous stimulation to the muscles in the form of an electrical conduction system.</a:t>
            </a:r>
          </a:p>
          <a:p>
            <a:pPr>
              <a:buFont typeface="Arial" charset="0"/>
              <a:buChar char="•"/>
            </a:pPr>
            <a:r>
              <a:rPr lang="en-US" dirty="0" smtClean="0"/>
              <a:t>Conduction System (Figure 13-9)</a:t>
            </a:r>
          </a:p>
          <a:p>
            <a:pPr lvl="1">
              <a:buFont typeface="Arial" charset="0"/>
              <a:buChar char="•"/>
            </a:pPr>
            <a:r>
              <a:rPr lang="en-US" dirty="0" smtClean="0"/>
              <a:t>Intercalated disks are electrical connectors that join all the cardiac muscle fibers in a region together so that they receive their impulse, and thus contract, at about the same time.</a:t>
            </a:r>
          </a:p>
          <a:p>
            <a:pPr lvl="1">
              <a:buFont typeface="Arial" charset="0"/>
              <a:buChar char="•"/>
            </a:pPr>
            <a:r>
              <a:rPr lang="en-US" dirty="0" smtClean="0"/>
              <a:t>Specialized conduction system structures generate and transmit the electrical impulses that result in contraction of the heart. </a:t>
            </a:r>
          </a:p>
          <a:p>
            <a:pPr lvl="2">
              <a:buFont typeface="Arial" charset="0"/>
              <a:buChar char="•"/>
            </a:pPr>
            <a:endParaRPr lang="en-US" dirty="0" smtClean="0"/>
          </a:p>
          <a:p>
            <a:pPr lvl="2">
              <a:buFont typeface="Arial" charset="0"/>
              <a:buChar char="•"/>
            </a:pPr>
            <a:endParaRPr lang="en-US" dirty="0" smtClean="0"/>
          </a:p>
          <a:p>
            <a:endParaRPr lang="en-US" dirty="0"/>
          </a:p>
        </p:txBody>
      </p:sp>
      <p:sp>
        <p:nvSpPr>
          <p:cNvPr id="6" name="Content Placeholder 5"/>
          <p:cNvSpPr>
            <a:spLocks noGrp="1"/>
          </p:cNvSpPr>
          <p:nvPr>
            <p:ph sz="half" idx="2"/>
          </p:nvPr>
        </p:nvSpPr>
        <p:spPr/>
        <p:txBody>
          <a:bodyPr>
            <a:normAutofit/>
          </a:bodyPr>
          <a:lstStyle/>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ea typeface="MS PGothic" charset="-128"/>
              </a:rPr>
              <a:t>Sinoatrial (SA) node</a:t>
            </a:r>
            <a:r>
              <a:rPr lang="en-US" altLang="en-US" sz="2400" dirty="0">
                <a:ea typeface="MS PGothic" charset="-128"/>
              </a:rPr>
              <a:t>, the pacemaker: Located in the wall of the right atrium near the opening of the superior vena cava</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ea typeface="MS PGothic" charset="-128"/>
              </a:rPr>
              <a:t>Atrioventricular</a:t>
            </a:r>
            <a:r>
              <a:rPr lang="en-US" altLang="en-US" sz="2400" dirty="0">
                <a:ea typeface="MS PGothic" charset="-128"/>
              </a:rPr>
              <a:t> </a:t>
            </a:r>
            <a:r>
              <a:rPr lang="en-US" altLang="en-US" sz="2400" b="1" dirty="0">
                <a:ea typeface="MS PGothic" charset="-128"/>
              </a:rPr>
              <a:t>(AV) node</a:t>
            </a:r>
            <a:r>
              <a:rPr lang="en-US" altLang="en-US" sz="2400" dirty="0">
                <a:ea typeface="MS PGothic" charset="-128"/>
              </a:rPr>
              <a:t>: Located in the right atrium along the lower part of the interatrial septum</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ea typeface="MS PGothic" charset="-128"/>
              </a:rPr>
              <a:t>AV bundle </a:t>
            </a:r>
            <a:r>
              <a:rPr lang="en-US" altLang="en-US" sz="2400" dirty="0">
                <a:ea typeface="MS PGothic" charset="-128"/>
              </a:rPr>
              <a:t>(bundle of His): Located in the septum of the ventricle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ea typeface="MS PGothic" charset="-128"/>
              </a:rPr>
              <a:t>Purkinje fibers: </a:t>
            </a:r>
            <a:r>
              <a:rPr lang="en-US" altLang="en-US" sz="2400" dirty="0">
                <a:ea typeface="MS PGothic" charset="-128"/>
              </a:rPr>
              <a:t>Located in the walls of the ventricles</a:t>
            </a:r>
          </a:p>
          <a:p>
            <a:endParaRPr lang="en-US" dirty="0"/>
          </a:p>
        </p:txBody>
      </p:sp>
    </p:spTree>
    <p:extLst>
      <p:ext uri="{BB962C8B-B14F-4D97-AF65-F5344CB8AC3E}">
        <p14:creationId xmlns:p14="http://schemas.microsoft.com/office/powerpoint/2010/main" val="90535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 name="Rectangle 13">
            <a:extLst>
              <a:ext uri="{FF2B5EF4-FFF2-40B4-BE49-F238E27FC236}">
                <a16:creationId xmlns="" xmlns:a16="http://schemas.microsoft.com/office/drawing/2014/main" id="{21D53CA0-FDE7-4B62-AE74-A671E6B82D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06FA22A8-DAD2-4DBF-BCF6-AA00E9D836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 xmlns:a16="http://schemas.microsoft.com/office/drawing/2014/main" id="{38CF2381-9166-48DC-8859-93B6A589395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5" descr="E:\13\web_art\f13-09-978032334112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79" b="2687"/>
          <a:stretch/>
        </p:blipFill>
        <p:spPr bwMode="auto">
          <a:xfrm>
            <a:off x="0" y="-26762"/>
            <a:ext cx="12192000" cy="4964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278593E4-9F18-4133-8E6D-49F2BD5E12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 xmlns:a16="http://schemas.microsoft.com/office/drawing/2014/main" id="{482D7CB0-CBA7-460E-824A-FAAA7D333C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767486" y="5328894"/>
            <a:ext cx="10058400" cy="822960"/>
          </a:xfrm>
        </p:spPr>
        <p:txBody>
          <a:bodyPr vert="horz" lIns="91440" tIns="45720" rIns="91440" bIns="45720" rtlCol="0" anchor="b">
            <a:normAutofit/>
          </a:bodyPr>
          <a:lstStyle/>
          <a:p>
            <a:r>
              <a:rPr lang="en-US" dirty="0">
                <a:solidFill>
                  <a:srgbClr val="FFFFFF"/>
                </a:solidFill>
              </a:rPr>
              <a:t>Conduction System of the Heart </a:t>
            </a:r>
          </a:p>
        </p:txBody>
      </p:sp>
    </p:spTree>
    <p:extLst>
      <p:ext uri="{BB962C8B-B14F-4D97-AF65-F5344CB8AC3E}">
        <p14:creationId xmlns:p14="http://schemas.microsoft.com/office/powerpoint/2010/main" val="2906742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Activity of the Heart (cont.) </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sz="2800" dirty="0"/>
              <a:t>Electrocardiogram (Figure 13-10)</a:t>
            </a:r>
          </a:p>
          <a:p>
            <a:pPr lvl="1">
              <a:buFont typeface="Arial" charset="0"/>
              <a:buChar char="•"/>
            </a:pPr>
            <a:r>
              <a:rPr lang="en-US" sz="2400" dirty="0"/>
              <a:t>The tiny electrical impulses traveling through the heart's conduction system can be picked up on the surface of the body and transformed into visible tracings by a machine called an </a:t>
            </a:r>
            <a:r>
              <a:rPr lang="en-US" sz="2400" b="1" dirty="0"/>
              <a:t>electrocardiograph</a:t>
            </a:r>
          </a:p>
          <a:p>
            <a:pPr lvl="1">
              <a:buFont typeface="Arial" charset="0"/>
              <a:buChar char="•"/>
            </a:pPr>
            <a:r>
              <a:rPr lang="en-US" sz="2400" dirty="0"/>
              <a:t>The visible tracing of these electrical signals is called an </a:t>
            </a:r>
            <a:r>
              <a:rPr lang="en-US" sz="2400" b="1" dirty="0"/>
              <a:t>electrocardiogram</a:t>
            </a:r>
            <a:r>
              <a:rPr lang="en-US" sz="2400" dirty="0"/>
              <a:t>, or ECG</a:t>
            </a:r>
          </a:p>
          <a:p>
            <a:pPr>
              <a:buFont typeface="Arial" charset="0"/>
              <a:buChar char="•"/>
            </a:pPr>
            <a:r>
              <a:rPr lang="en-US" sz="2800" dirty="0"/>
              <a:t>The normal ECG has three deflections or waves </a:t>
            </a:r>
          </a:p>
          <a:p>
            <a:pPr lvl="1">
              <a:buFont typeface="Arial" charset="0"/>
              <a:buChar char="•"/>
            </a:pPr>
            <a:r>
              <a:rPr lang="en-US" sz="2400" b="1" dirty="0"/>
              <a:t>P wave: </a:t>
            </a:r>
            <a:r>
              <a:rPr lang="en-US" sz="2400" dirty="0"/>
              <a:t>Associated with depolarization of the atria</a:t>
            </a:r>
          </a:p>
          <a:p>
            <a:pPr lvl="1">
              <a:buFont typeface="Arial" charset="0"/>
              <a:buChar char="•"/>
            </a:pPr>
            <a:r>
              <a:rPr lang="en-US" sz="2400" b="1" dirty="0"/>
              <a:t>QRS complex</a:t>
            </a:r>
            <a:r>
              <a:rPr lang="en-US" sz="2400" dirty="0"/>
              <a:t>: Associated with depolarization of the ventricles</a:t>
            </a:r>
          </a:p>
          <a:p>
            <a:pPr lvl="1">
              <a:buFont typeface="Arial" charset="0"/>
              <a:buChar char="•"/>
            </a:pPr>
            <a:r>
              <a:rPr lang="en-US" sz="2400" b="1" dirty="0"/>
              <a:t>T wave</a:t>
            </a:r>
            <a:r>
              <a:rPr lang="en-US" sz="2400" dirty="0"/>
              <a:t>: Associated with repolarization of the ventricles</a:t>
            </a:r>
          </a:p>
          <a:p>
            <a:endParaRPr lang="en-US" dirty="0"/>
          </a:p>
        </p:txBody>
      </p:sp>
    </p:spTree>
    <p:extLst>
      <p:ext uri="{BB962C8B-B14F-4D97-AF65-F5344CB8AC3E}">
        <p14:creationId xmlns:p14="http://schemas.microsoft.com/office/powerpoint/2010/main" val="46031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 xmlns:a16="http://schemas.microsoft.com/office/drawing/2014/main" id="{26D75EE5-57FF-4D1E-B105-A6036B0FE6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C913828F-06C6-4172-B0DE-BAB0120201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 xmlns:a16="http://schemas.microsoft.com/office/drawing/2014/main" id="{0CB2A3A6-962C-4D7A-8272-EDEDD881F07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 xmlns:a16="http://schemas.microsoft.com/office/drawing/2014/main" id="{21348D5E-A2F9-4457-85D6-EF33B01C1B8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4AA73B4A-2570-4D18-9566-12E68828C4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 xmlns:a16="http://schemas.microsoft.com/office/drawing/2014/main" id="{7EF5A4DD-17B0-415A-8F3A-0DEE3FF8F8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 xmlns:a16="http://schemas.microsoft.com/office/drawing/2014/main" id="{A4193D27-0DF9-4485-90D7-D8E69A3F445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7" descr="C:\Users\Jori\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114" y="1152378"/>
            <a:ext cx="5131653" cy="2219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Jori\Desktop\Untitl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5898"/>
          <a:stretch>
            <a:fillRect/>
          </a:stretch>
        </p:blipFill>
        <p:spPr bwMode="auto">
          <a:xfrm>
            <a:off x="860704" y="1036184"/>
            <a:ext cx="5118182" cy="26243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 xmlns:a16="http://schemas.microsoft.com/office/drawing/2014/main" id="{62E5679E-AF9A-4675-8EB9-82F877C47B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smtClean="0">
                <a:solidFill>
                  <a:schemeClr val="tx1">
                    <a:lumMod val="85000"/>
                    <a:lumOff val="15000"/>
                  </a:schemeClr>
                </a:solidFill>
              </a:rPr>
              <a:t>Electrocardiogram (ECG)</a:t>
            </a:r>
            <a:endParaRPr lang="en-US" sz="6000" dirty="0">
              <a:solidFill>
                <a:schemeClr val="tx1">
                  <a:lumMod val="85000"/>
                  <a:lumOff val="15000"/>
                </a:schemeClr>
              </a:solidFill>
            </a:endParaRPr>
          </a:p>
        </p:txBody>
      </p:sp>
    </p:spTree>
    <p:extLst>
      <p:ext uri="{BB962C8B-B14F-4D97-AF65-F5344CB8AC3E}">
        <p14:creationId xmlns:p14="http://schemas.microsoft.com/office/powerpoint/2010/main" val="39355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xmlns="" id="{E6D4A253-652B-4CB8-913F-247DA9CF57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E4EFE7D9-6F8F-4F8F-84BB-8F1A58C116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xmlns="" id="{F70A07A1-8551-4106-A383-56873AB86F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xmlns="" id="{8FBF37C7-A709-4F3F-9366-2A4B6178FB8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xmlns="" id="{3E9234AC-8D5E-426E-B92A-5D31003224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E6D826B9-9966-4973-BD95-E66216147D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67AB164F-5D83-4672-A334-AB772EB3F2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1574A666-281C-4FC9-A810-AD760C8B6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791" t="5913" r="12741" b="5637"/>
          <a:stretch/>
        </p:blipFill>
        <p:spPr>
          <a:xfrm>
            <a:off x="348315" y="321733"/>
            <a:ext cx="3057906" cy="340823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861" t="2723" r="17385" b="7835"/>
          <a:stretch/>
        </p:blipFill>
        <p:spPr>
          <a:xfrm>
            <a:off x="3528588" y="2451013"/>
            <a:ext cx="2567411" cy="3532765"/>
          </a:xfrm>
          <a:prstGeom prst="rect">
            <a:avLst/>
          </a:prstGeom>
        </p:spPr>
      </p:pic>
      <p:sp>
        <p:nvSpPr>
          <p:cNvPr id="3" name="TextBox 2"/>
          <p:cNvSpPr txBox="1"/>
          <p:nvPr/>
        </p:nvSpPr>
        <p:spPr>
          <a:xfrm>
            <a:off x="2509284" y="4827181"/>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6728459" y="634946"/>
            <a:ext cx="4821283" cy="1450757"/>
          </a:xfrm>
        </p:spPr>
        <p:txBody>
          <a:bodyPr vert="horz" lIns="91440" tIns="45720" rIns="91440" bIns="45720" rtlCol="0">
            <a:normAutofit/>
          </a:bodyPr>
          <a:lstStyle/>
          <a:p>
            <a:r>
              <a:rPr lang="en-US"/>
              <a:t>Blood Vessels</a:t>
            </a:r>
          </a:p>
        </p:txBody>
      </p:sp>
      <p:sp>
        <p:nvSpPr>
          <p:cNvPr id="24" name="Content Placeholder 23"/>
          <p:cNvSpPr>
            <a:spLocks noGrp="1"/>
          </p:cNvSpPr>
          <p:nvPr>
            <p:ph idx="1"/>
          </p:nvPr>
        </p:nvSpPr>
        <p:spPr>
          <a:xfrm>
            <a:off x="6728459" y="2198914"/>
            <a:ext cx="4821283" cy="3670180"/>
          </a:xfrm>
        </p:spPr>
        <p:txBody>
          <a:bodyPr>
            <a:normAutofit/>
          </a:bodyPr>
          <a:lstStyle/>
          <a:p>
            <a:pPr>
              <a:buFont typeface="Arial" charset="0"/>
              <a:buChar char="•"/>
            </a:pPr>
            <a:r>
              <a:rPr lang="en-US" sz="2800" b="1" dirty="0"/>
              <a:t>Arteries</a:t>
            </a:r>
            <a:r>
              <a:rPr lang="en-US" sz="2800" dirty="0"/>
              <a:t> </a:t>
            </a:r>
            <a:r>
              <a:rPr lang="mr-IN" sz="2800" dirty="0"/>
              <a:t>–</a:t>
            </a:r>
            <a:r>
              <a:rPr lang="en-US" sz="2800" dirty="0"/>
              <a:t> Carry blood away from the heart and towards capillaries</a:t>
            </a:r>
          </a:p>
          <a:p>
            <a:pPr>
              <a:buFont typeface="Arial" charset="0"/>
              <a:buChar char="•"/>
            </a:pPr>
            <a:r>
              <a:rPr lang="en-US" sz="2800" b="1" dirty="0"/>
              <a:t>Veins </a:t>
            </a:r>
            <a:r>
              <a:rPr lang="mr-IN" sz="2800" dirty="0"/>
              <a:t>–</a:t>
            </a:r>
            <a:r>
              <a:rPr lang="en-US" sz="2800" dirty="0"/>
              <a:t> Carry blood toward the heart and away from capillaries</a:t>
            </a:r>
          </a:p>
          <a:p>
            <a:pPr>
              <a:buFont typeface="Arial" charset="0"/>
              <a:buChar char="•"/>
            </a:pPr>
            <a:r>
              <a:rPr lang="en-US" sz="2800" b="1" dirty="0"/>
              <a:t>Capillaries</a:t>
            </a:r>
            <a:r>
              <a:rPr lang="en-US" sz="2800" dirty="0"/>
              <a:t> </a:t>
            </a:r>
            <a:r>
              <a:rPr lang="mr-IN" sz="2800" dirty="0"/>
              <a:t>–</a:t>
            </a:r>
            <a:r>
              <a:rPr lang="en-US" sz="2800" dirty="0"/>
              <a:t> Carry blood from the arterioles to the venules</a:t>
            </a:r>
          </a:p>
        </p:txBody>
      </p:sp>
    </p:spTree>
    <p:extLst>
      <p:ext uri="{BB962C8B-B14F-4D97-AF65-F5344CB8AC3E}">
        <p14:creationId xmlns:p14="http://schemas.microsoft.com/office/powerpoint/2010/main" val="910721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80045BC-58DB-469C-8997-6C0C16B173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0C07DB3-666C-4A9D-81CE-83B435F95B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150BDA68-EBDD-443C-9B6B-03CA14AFFB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83EF6BB5-A95D-4C59-808C-3B64F444F29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635" t="97" r="6450" b="-99"/>
          <a:stretch/>
        </p:blipFill>
        <p:spPr>
          <a:xfrm>
            <a:off x="633999" y="640081"/>
            <a:ext cx="7134047" cy="5314406"/>
          </a:xfrm>
          <a:prstGeom prst="rect">
            <a:avLst/>
          </a:prstGeom>
        </p:spPr>
      </p:pic>
      <p:sp>
        <p:nvSpPr>
          <p:cNvPr id="2" name="Title 1"/>
          <p:cNvSpPr>
            <a:spLocks noGrp="1"/>
          </p:cNvSpPr>
          <p:nvPr>
            <p:ph type="title"/>
          </p:nvPr>
        </p:nvSpPr>
        <p:spPr>
          <a:xfrm>
            <a:off x="7859485" y="634946"/>
            <a:ext cx="3690257" cy="1450757"/>
          </a:xfrm>
        </p:spPr>
        <p:txBody>
          <a:bodyPr>
            <a:normAutofit/>
          </a:bodyPr>
          <a:lstStyle/>
          <a:p>
            <a:r>
              <a:rPr lang="en-US" dirty="0"/>
              <a:t>Blood Vessel Anatomy</a:t>
            </a:r>
          </a:p>
        </p:txBody>
      </p:sp>
      <p:sp>
        <p:nvSpPr>
          <p:cNvPr id="3" name="Content Placeholder 2"/>
          <p:cNvSpPr>
            <a:spLocks noGrp="1"/>
          </p:cNvSpPr>
          <p:nvPr>
            <p:ph idx="1"/>
          </p:nvPr>
        </p:nvSpPr>
        <p:spPr>
          <a:xfrm>
            <a:off x="7859485" y="2198914"/>
            <a:ext cx="3690257" cy="3670180"/>
          </a:xfrm>
        </p:spPr>
        <p:txBody>
          <a:bodyPr>
            <a:normAutofit/>
          </a:bodyPr>
          <a:lstStyle/>
          <a:p>
            <a:r>
              <a:rPr lang="en-US" dirty="0"/>
              <a:t>Outer layer </a:t>
            </a:r>
            <a:r>
              <a:rPr lang="mr-IN" dirty="0"/>
              <a:t>–</a:t>
            </a:r>
            <a:r>
              <a:rPr lang="en-US" dirty="0"/>
              <a:t> </a:t>
            </a:r>
            <a:r>
              <a:rPr lang="en-US" b="1" dirty="0"/>
              <a:t>Tunica externa</a:t>
            </a:r>
            <a:r>
              <a:rPr lang="en-US" dirty="0"/>
              <a:t>: thin layer of fibrous elastic connective tissue</a:t>
            </a:r>
          </a:p>
          <a:p>
            <a:r>
              <a:rPr lang="en-US" dirty="0"/>
              <a:t>Middle layer </a:t>
            </a:r>
            <a:r>
              <a:rPr lang="mr-IN" dirty="0"/>
              <a:t>–</a:t>
            </a:r>
            <a:r>
              <a:rPr lang="en-US" dirty="0"/>
              <a:t> </a:t>
            </a:r>
            <a:r>
              <a:rPr lang="en-US" b="1" dirty="0"/>
              <a:t>Tunica media</a:t>
            </a:r>
            <a:r>
              <a:rPr lang="en-US" dirty="0"/>
              <a:t>: Smooth muscle</a:t>
            </a:r>
          </a:p>
          <a:p>
            <a:r>
              <a:rPr lang="en-US" dirty="0"/>
              <a:t>Inner layer </a:t>
            </a:r>
            <a:r>
              <a:rPr lang="mr-IN" dirty="0"/>
              <a:t>–</a:t>
            </a:r>
            <a:r>
              <a:rPr lang="en-US" dirty="0"/>
              <a:t> </a:t>
            </a:r>
            <a:r>
              <a:rPr lang="en-US" b="1" dirty="0"/>
              <a:t>Tunica intima</a:t>
            </a:r>
            <a:r>
              <a:rPr lang="en-US" dirty="0"/>
              <a:t>: single layer of squamous epithelial cells that line the inner surface of the entire cardiovascular system. </a:t>
            </a:r>
          </a:p>
        </p:txBody>
      </p:sp>
    </p:spTree>
    <p:extLst>
      <p:ext uri="{BB962C8B-B14F-4D97-AF65-F5344CB8AC3E}">
        <p14:creationId xmlns:p14="http://schemas.microsoft.com/office/powerpoint/2010/main" val="1954562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Vessel 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26800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37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Circulation</a:t>
            </a:r>
            <a:endParaRPr lang="en-US" dirty="0"/>
          </a:p>
        </p:txBody>
      </p:sp>
      <p:sp>
        <p:nvSpPr>
          <p:cNvPr id="4" name="Text Placeholder 3"/>
          <p:cNvSpPr>
            <a:spLocks noGrp="1"/>
          </p:cNvSpPr>
          <p:nvPr>
            <p:ph type="body" idx="1"/>
          </p:nvPr>
        </p:nvSpPr>
        <p:spPr/>
        <p:txBody>
          <a:bodyPr>
            <a:normAutofit/>
          </a:bodyPr>
          <a:lstStyle/>
          <a:p>
            <a:r>
              <a:rPr lang="en-US" sz="2800" dirty="0" smtClean="0"/>
              <a:t>Pulmonary circulation </a:t>
            </a:r>
            <a:endParaRPr lang="en-US" sz="2800" dirty="0"/>
          </a:p>
        </p:txBody>
      </p:sp>
      <p:sp>
        <p:nvSpPr>
          <p:cNvPr id="5" name="Content Placeholder 4"/>
          <p:cNvSpPr>
            <a:spLocks noGrp="1"/>
          </p:cNvSpPr>
          <p:nvPr>
            <p:ph sz="half" idx="2"/>
          </p:nvPr>
        </p:nvSpPr>
        <p:spPr/>
        <p:txBody>
          <a:bodyPr>
            <a:normAutofit fontScale="92500"/>
          </a:bodyPr>
          <a:lstStyle/>
          <a:p>
            <a:pPr>
              <a:buFont typeface="Arial" charset="0"/>
              <a:buChar char="•"/>
            </a:pPr>
            <a:r>
              <a:rPr lang="en-US" sz="2800" dirty="0"/>
              <a:t>Carries blood to and from the lungs</a:t>
            </a:r>
          </a:p>
          <a:p>
            <a:pPr>
              <a:buFont typeface="Arial" charset="0"/>
              <a:buChar char="•"/>
            </a:pPr>
            <a:r>
              <a:rPr lang="en-US" sz="2800" dirty="0"/>
              <a:t>Arteries deliver deoxygenated blood to the lungs for gas exchange</a:t>
            </a:r>
          </a:p>
          <a:p>
            <a:pPr>
              <a:buFont typeface="Arial" charset="0"/>
              <a:buChar char="•"/>
            </a:pPr>
            <a:r>
              <a:rPr lang="en-US" sz="2800" dirty="0"/>
              <a:t>Path goes from right ventricle through pulmonary arteries, lungs, pulmonary veins, to left atrium</a:t>
            </a:r>
          </a:p>
          <a:p>
            <a:pPr>
              <a:buFont typeface="Arial" charset="0"/>
              <a:buChar char="•"/>
            </a:pPr>
            <a:endParaRPr lang="en-US" dirty="0"/>
          </a:p>
        </p:txBody>
      </p:sp>
      <p:sp>
        <p:nvSpPr>
          <p:cNvPr id="6" name="Text Placeholder 5"/>
          <p:cNvSpPr>
            <a:spLocks noGrp="1"/>
          </p:cNvSpPr>
          <p:nvPr>
            <p:ph type="body" sz="quarter" idx="3"/>
          </p:nvPr>
        </p:nvSpPr>
        <p:spPr/>
        <p:txBody>
          <a:bodyPr>
            <a:normAutofit/>
          </a:bodyPr>
          <a:lstStyle/>
          <a:p>
            <a:r>
              <a:rPr lang="en-US" sz="2800" dirty="0" smtClean="0"/>
              <a:t>Systemic Circulation</a:t>
            </a:r>
            <a:endParaRPr lang="en-US" sz="2800" dirty="0"/>
          </a:p>
        </p:txBody>
      </p:sp>
      <p:sp>
        <p:nvSpPr>
          <p:cNvPr id="7" name="Content Placeholder 6"/>
          <p:cNvSpPr>
            <a:spLocks noGrp="1"/>
          </p:cNvSpPr>
          <p:nvPr>
            <p:ph sz="quarter" idx="4"/>
          </p:nvPr>
        </p:nvSpPr>
        <p:spPr/>
        <p:txBody>
          <a:bodyPr>
            <a:normAutofit/>
          </a:bodyPr>
          <a:lstStyle/>
          <a:p>
            <a:pPr>
              <a:buFont typeface="Arial" charset="0"/>
              <a:buChar char="•"/>
            </a:pPr>
            <a:r>
              <a:rPr lang="en-US" sz="2400" dirty="0" smtClean="0"/>
              <a:t>Carries blood throughout the body</a:t>
            </a:r>
          </a:p>
          <a:p>
            <a:pPr>
              <a:buFont typeface="Arial" charset="0"/>
              <a:buChar char="•"/>
            </a:pPr>
            <a:r>
              <a:rPr lang="en-US" sz="2400" dirty="0" smtClean="0"/>
              <a:t>Path goes from left ventricle through aorta, smaller arteries, arterioles, capillaries, venules, venae cava, to right atrium. </a:t>
            </a:r>
            <a:endParaRPr lang="en-US" sz="2400" dirty="0"/>
          </a:p>
        </p:txBody>
      </p:sp>
    </p:spTree>
    <p:extLst>
      <p:ext uri="{BB962C8B-B14F-4D97-AF65-F5344CB8AC3E}">
        <p14:creationId xmlns:p14="http://schemas.microsoft.com/office/powerpoint/2010/main" val="1684411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f12-13-9780323077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081" y="0"/>
            <a:ext cx="8256182" cy="629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15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05A42EF-68E6-4808-81CD-E5ABD0ED92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37C076B-00B1-4629-B27F-A86F9885FB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3FE9C285-56FB-4B36-8ECA-C2D6596AA9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3C4A154E-1950-4755-A5FC-5998EE0CC1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f12-14-9780323077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36" y="645106"/>
            <a:ext cx="5368538" cy="5247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11685" y="634946"/>
            <a:ext cx="5127171" cy="1450757"/>
          </a:xfrm>
        </p:spPr>
        <p:txBody>
          <a:bodyPr>
            <a:normAutofit/>
          </a:bodyPr>
          <a:lstStyle/>
          <a:p>
            <a:r>
              <a:rPr lang="en-US" dirty="0" smtClean="0"/>
              <a:t>Hepatic Portal Circulation</a:t>
            </a:r>
            <a:endParaRPr lang="en-US" dirty="0"/>
          </a:p>
        </p:txBody>
      </p:sp>
      <p:sp>
        <p:nvSpPr>
          <p:cNvPr id="3" name="Content Placeholder 2"/>
          <p:cNvSpPr>
            <a:spLocks noGrp="1"/>
          </p:cNvSpPr>
          <p:nvPr>
            <p:ph idx="1"/>
          </p:nvPr>
        </p:nvSpPr>
        <p:spPr>
          <a:xfrm>
            <a:off x="6411684" y="2198914"/>
            <a:ext cx="5127172" cy="3670180"/>
          </a:xfrm>
        </p:spPr>
        <p:txBody>
          <a:bodyPr>
            <a:normAutofit/>
          </a:bodyPr>
          <a:lstStyle/>
          <a:p>
            <a:pPr>
              <a:buFont typeface="Arial" charset="0"/>
              <a:buChar char="•"/>
            </a:pPr>
            <a:r>
              <a:rPr lang="en-US" sz="2800" dirty="0" smtClean="0"/>
              <a:t>Unique </a:t>
            </a:r>
            <a:r>
              <a:rPr lang="en-US" sz="2800" dirty="0"/>
              <a:t>blood route through the liver</a:t>
            </a:r>
          </a:p>
          <a:p>
            <a:pPr>
              <a:buFont typeface="Arial" charset="0"/>
              <a:buChar char="•"/>
            </a:pPr>
            <a:r>
              <a:rPr lang="en-US" sz="2800" dirty="0"/>
              <a:t>Vein (hepatic portal vein) exists between two capillary beds</a:t>
            </a:r>
          </a:p>
          <a:p>
            <a:pPr>
              <a:buFont typeface="Arial" charset="0"/>
              <a:buChar char="•"/>
            </a:pPr>
            <a:r>
              <a:rPr lang="en-US" sz="2800" dirty="0"/>
              <a:t>Assists with homeostasis of blood glucose </a:t>
            </a:r>
            <a:r>
              <a:rPr lang="en-US" sz="2800" dirty="0" smtClean="0"/>
              <a:t>levels and acts as a </a:t>
            </a:r>
            <a:r>
              <a:rPr lang="en-US" sz="2800" b="1" dirty="0" smtClean="0"/>
              <a:t>second</a:t>
            </a:r>
            <a:r>
              <a:rPr lang="en-US" sz="2800" dirty="0" smtClean="0"/>
              <a:t> </a:t>
            </a:r>
            <a:r>
              <a:rPr lang="en-US" sz="2800" b="1" dirty="0" smtClean="0"/>
              <a:t>filter</a:t>
            </a:r>
            <a:endParaRPr lang="en-US" sz="2800" b="1" dirty="0"/>
          </a:p>
          <a:p>
            <a:endParaRPr lang="en-US" sz="2800" dirty="0"/>
          </a:p>
        </p:txBody>
      </p:sp>
    </p:spTree>
    <p:extLst>
      <p:ext uri="{BB962C8B-B14F-4D97-AF65-F5344CB8AC3E}">
        <p14:creationId xmlns:p14="http://schemas.microsoft.com/office/powerpoint/2010/main" val="284975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9D3A0FC-5D74-4BAC-9DDB-68A942650B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B7006A8-EB46-45ED-977F-BC489E2B7E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B8DB8C60-3B7D-46C5-B1A9-A295D8A485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 xmlns:a16="http://schemas.microsoft.com/office/drawing/2014/main" id="{69B36A11-4FA0-4989-A465-037DF52469F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6" descr="E:\13\web_art\f13-01-97803233411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99" y="1043021"/>
            <a:ext cx="4001315" cy="4508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74771" y="634946"/>
            <a:ext cx="6574972" cy="1450757"/>
          </a:xfrm>
        </p:spPr>
        <p:txBody>
          <a:bodyPr>
            <a:normAutofit/>
          </a:bodyPr>
          <a:lstStyle/>
          <a:p>
            <a:r>
              <a:rPr lang="en-US" dirty="0"/>
              <a:t>The Heart </a:t>
            </a:r>
            <a:r>
              <a:rPr lang="mr-IN" dirty="0"/>
              <a:t>–</a:t>
            </a:r>
            <a:r>
              <a:rPr lang="en-US" dirty="0"/>
              <a:t> everyone’s favorite muscle</a:t>
            </a:r>
          </a:p>
        </p:txBody>
      </p:sp>
      <p:sp>
        <p:nvSpPr>
          <p:cNvPr id="3" name="Content Placeholder 2"/>
          <p:cNvSpPr>
            <a:spLocks noGrp="1"/>
          </p:cNvSpPr>
          <p:nvPr>
            <p:ph idx="1"/>
          </p:nvPr>
        </p:nvSpPr>
        <p:spPr>
          <a:xfrm>
            <a:off x="4974769" y="2198914"/>
            <a:ext cx="6574973" cy="3670180"/>
          </a:xfrm>
        </p:spPr>
        <p:txBody>
          <a:bodyPr>
            <a:normAutofit/>
          </a:bodyPr>
          <a:lstStyle/>
          <a:p>
            <a:pPr>
              <a:buFont typeface="Arial" charset="0"/>
              <a:buChar char="•"/>
            </a:pPr>
            <a:r>
              <a:rPr lang="en-US" dirty="0"/>
              <a:t>This organ is located between the lungs in the lower portion of the mediastinum. </a:t>
            </a:r>
            <a:endParaRPr lang="en-US" dirty="0" smtClean="0"/>
          </a:p>
          <a:p>
            <a:pPr>
              <a:buFont typeface="Arial" charset="0"/>
              <a:buChar char="•"/>
            </a:pPr>
            <a:r>
              <a:rPr lang="en-US" dirty="0" smtClean="0"/>
              <a:t>About the size of a closed fist. </a:t>
            </a:r>
          </a:p>
          <a:p>
            <a:pPr>
              <a:buFont typeface="Arial" charset="0"/>
              <a:buChar char="•"/>
            </a:pPr>
            <a:r>
              <a:rPr lang="en-US" dirty="0" smtClean="0"/>
              <a:t>For the purposes of CPR (</a:t>
            </a:r>
            <a:r>
              <a:rPr lang="en-US" b="1" dirty="0" smtClean="0"/>
              <a:t>Cardiopulmonary Resuscitation</a:t>
            </a:r>
            <a:r>
              <a:rPr lang="en-US" dirty="0" smtClean="0"/>
              <a:t>), the heart lies between the sternum anterior and the bodies of the thoracic vertebrae posterior. CPR involves rhythmic compression of the heart that can maintain blood flow. </a:t>
            </a:r>
          </a:p>
          <a:p>
            <a:pPr lvl="1">
              <a:buFont typeface="Arial" charset="0"/>
              <a:buChar char="•"/>
            </a:pPr>
            <a:r>
              <a:rPr lang="en-US" dirty="0" smtClean="0"/>
              <a:t>Combined with artificial respiration, it can save lives.  </a:t>
            </a:r>
            <a:endParaRPr lang="en-US" dirty="0"/>
          </a:p>
        </p:txBody>
      </p:sp>
    </p:spTree>
    <p:extLst>
      <p:ext uri="{BB962C8B-B14F-4D97-AF65-F5344CB8AC3E}">
        <p14:creationId xmlns:p14="http://schemas.microsoft.com/office/powerpoint/2010/main" val="1289626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05A42EF-68E6-4808-81CD-E5ABD0ED92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37C076B-00B1-4629-B27F-A86F9885FB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3FE9C285-56FB-4B36-8ECA-C2D6596AA9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3C4A154E-1950-4755-A5FC-5998EE0CC1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f12-15-9780323077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92" y="754416"/>
            <a:ext cx="5451627" cy="5029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11685" y="634946"/>
            <a:ext cx="5127171" cy="1450757"/>
          </a:xfrm>
        </p:spPr>
        <p:txBody>
          <a:bodyPr>
            <a:normAutofit/>
          </a:bodyPr>
          <a:lstStyle/>
          <a:p>
            <a:r>
              <a:rPr lang="en-US" dirty="0"/>
              <a:t>Fetal Circulation</a:t>
            </a:r>
          </a:p>
        </p:txBody>
      </p:sp>
      <p:sp>
        <p:nvSpPr>
          <p:cNvPr id="3" name="Content Placeholder 2"/>
          <p:cNvSpPr>
            <a:spLocks noGrp="1"/>
          </p:cNvSpPr>
          <p:nvPr>
            <p:ph idx="1"/>
          </p:nvPr>
        </p:nvSpPr>
        <p:spPr>
          <a:xfrm>
            <a:off x="6411684" y="2198914"/>
            <a:ext cx="5127172" cy="3670180"/>
          </a:xfrm>
        </p:spPr>
        <p:txBody>
          <a:bodyPr>
            <a:normAutofit/>
          </a:bodyPr>
          <a:lstStyle/>
          <a:p>
            <a:pPr>
              <a:buFont typeface="Arial" charset="0"/>
              <a:buChar char="•"/>
            </a:pPr>
            <a:r>
              <a:rPr lang="en-US" dirty="0"/>
              <a:t>Refers to circulation before birth</a:t>
            </a:r>
          </a:p>
          <a:p>
            <a:pPr lvl="1">
              <a:buFont typeface="Arial" charset="0"/>
              <a:buChar char="•"/>
            </a:pPr>
            <a:r>
              <a:rPr lang="en-US" dirty="0"/>
              <a:t>Modifications required for fetus to efficiently secure oxygen and nutrients from the maternal blood</a:t>
            </a:r>
          </a:p>
          <a:p>
            <a:pPr lvl="1">
              <a:buFont typeface="Arial" charset="0"/>
              <a:buChar char="•"/>
            </a:pPr>
            <a:r>
              <a:rPr lang="en-US" dirty="0"/>
              <a:t>Unique structures include the placenta, umbilical arteries and vein, ductus </a:t>
            </a:r>
            <a:r>
              <a:rPr lang="en-US" dirty="0" err="1"/>
              <a:t>venosus</a:t>
            </a:r>
            <a:r>
              <a:rPr lang="en-US" dirty="0"/>
              <a:t>, ductus arteriosus, and foramen </a:t>
            </a:r>
            <a:r>
              <a:rPr lang="en-US" dirty="0" err="1"/>
              <a:t>ovale</a:t>
            </a:r>
            <a:endParaRPr lang="en-US" dirty="0"/>
          </a:p>
          <a:p>
            <a:pPr>
              <a:buFont typeface="Arial" charset="0"/>
              <a:buChar char="•"/>
            </a:pPr>
            <a:r>
              <a:rPr lang="en-US" dirty="0"/>
              <a:t>Blood vessels must carry the fetal blood to the placenta (where exchange occurs) and then return it to the fetal body.</a:t>
            </a:r>
          </a:p>
          <a:p>
            <a:pPr>
              <a:buFont typeface="Arial" charset="0"/>
              <a:buChar char="•"/>
            </a:pPr>
            <a:endParaRPr lang="en-US" dirty="0"/>
          </a:p>
          <a:p>
            <a:endParaRPr lang="en-US" dirty="0"/>
          </a:p>
        </p:txBody>
      </p:sp>
    </p:spTree>
    <p:extLst>
      <p:ext uri="{BB962C8B-B14F-4D97-AF65-F5344CB8AC3E}">
        <p14:creationId xmlns:p14="http://schemas.microsoft.com/office/powerpoint/2010/main" val="2241745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38B8727-D318-4B70-B353-C390602FF3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B0C8367-28B6-4EF1-B182-01BEC98727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649E3F4C-17F5-49E4-B05F-80C6B348AF2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C:\Users\Jori\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017" y="1135747"/>
            <a:ext cx="6798082" cy="45865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2370" y="516835"/>
            <a:ext cx="3084844" cy="2103875"/>
          </a:xfrm>
        </p:spPr>
        <p:txBody>
          <a:bodyPr>
            <a:normAutofit/>
          </a:bodyPr>
          <a:lstStyle/>
          <a:p>
            <a:r>
              <a:rPr lang="en-US" sz="3600">
                <a:solidFill>
                  <a:srgbClr val="FFFFFF"/>
                </a:solidFill>
              </a:rPr>
              <a:t>Hemodynamics</a:t>
            </a:r>
          </a:p>
        </p:txBody>
      </p:sp>
      <p:sp>
        <p:nvSpPr>
          <p:cNvPr id="3" name="Content Placeholder 2"/>
          <p:cNvSpPr>
            <a:spLocks noGrp="1"/>
          </p:cNvSpPr>
          <p:nvPr>
            <p:ph idx="1"/>
          </p:nvPr>
        </p:nvSpPr>
        <p:spPr>
          <a:xfrm>
            <a:off x="492371" y="2653800"/>
            <a:ext cx="3084844" cy="3335519"/>
          </a:xfrm>
        </p:spPr>
        <p:txBody>
          <a:bodyPr>
            <a:normAutofit/>
          </a:bodyPr>
          <a:lstStyle/>
          <a:p>
            <a:pPr>
              <a:buFont typeface="Arial" charset="0"/>
              <a:buChar char="•"/>
            </a:pPr>
            <a:r>
              <a:rPr lang="en-US" sz="1800" dirty="0">
                <a:solidFill>
                  <a:srgbClr val="FFFFFF"/>
                </a:solidFill>
              </a:rPr>
              <a:t>Defining blood pressure</a:t>
            </a:r>
          </a:p>
          <a:p>
            <a:pPr lvl="1">
              <a:buFont typeface="Arial" charset="0"/>
              <a:buChar char="•"/>
            </a:pPr>
            <a:r>
              <a:rPr lang="en-US" dirty="0">
                <a:solidFill>
                  <a:srgbClr val="FFFFFF"/>
                </a:solidFill>
              </a:rPr>
              <a:t>Push, or force, of blood in the blood vessels</a:t>
            </a:r>
          </a:p>
          <a:p>
            <a:pPr lvl="1">
              <a:buFont typeface="Arial" charset="0"/>
              <a:buChar char="•"/>
            </a:pPr>
            <a:r>
              <a:rPr lang="en-US" dirty="0">
                <a:solidFill>
                  <a:srgbClr val="FFFFFF"/>
                </a:solidFill>
              </a:rPr>
              <a:t>Highest in arteries, lowest in veins</a:t>
            </a:r>
          </a:p>
          <a:p>
            <a:pPr lvl="1">
              <a:buFont typeface="Arial" charset="0"/>
              <a:buChar char="•"/>
            </a:pPr>
            <a:r>
              <a:rPr lang="en-US" dirty="0">
                <a:solidFill>
                  <a:srgbClr val="FFFFFF"/>
                </a:solidFill>
              </a:rPr>
              <a:t>Blood pressure gradient causes blood to circulate </a:t>
            </a:r>
          </a:p>
          <a:p>
            <a:pPr lvl="2">
              <a:buFont typeface="Arial" charset="0"/>
              <a:buChar char="•"/>
            </a:pPr>
            <a:r>
              <a:rPr lang="en-US" sz="1800" dirty="0">
                <a:solidFill>
                  <a:srgbClr val="FFFFFF"/>
                </a:solidFill>
              </a:rPr>
              <a:t>Liquids can flow only from the area where pressure is higher to where it is lower. </a:t>
            </a:r>
          </a:p>
        </p:txBody>
      </p:sp>
    </p:spTree>
    <p:extLst>
      <p:ext uri="{BB962C8B-B14F-4D97-AF65-F5344CB8AC3E}">
        <p14:creationId xmlns:p14="http://schemas.microsoft.com/office/powerpoint/2010/main" val="3978399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Hemodynamics (continued)</a:t>
            </a:r>
            <a:endParaRPr lang="en-US" dirty="0"/>
          </a:p>
        </p:txBody>
      </p:sp>
      <p:sp>
        <p:nvSpPr>
          <p:cNvPr id="3" name="Content Placeholder 2"/>
          <p:cNvSpPr>
            <a:spLocks noGrp="1"/>
          </p:cNvSpPr>
          <p:nvPr>
            <p:ph idx="1"/>
          </p:nvPr>
        </p:nvSpPr>
        <p:spPr/>
        <p:txBody>
          <a:bodyPr>
            <a:normAutofit lnSpcReduction="10000"/>
          </a:bodyPr>
          <a:lstStyle/>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200" dirty="0">
                <a:ea typeface="MS PGothic" charset="-128"/>
              </a:rPr>
              <a:t>Blood volume</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The larger the volume, the more pressure is exerted on vessel walls</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200" dirty="0">
                <a:ea typeface="MS PGothic" charset="-128"/>
              </a:rPr>
              <a:t>Strength of heart contractions</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Affect cardiac output</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Stronger heartbeat increases pressure</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Weaker beat decreases it</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200" dirty="0">
                <a:ea typeface="MS PGothic" charset="-128"/>
              </a:rPr>
              <a:t>Heart rate</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Increased rate increases pressure</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Decreased rate decreases pressure</a:t>
            </a:r>
          </a:p>
          <a:p>
            <a:endParaRPr lang="en-US" dirty="0"/>
          </a:p>
        </p:txBody>
      </p:sp>
    </p:spTree>
    <p:extLst>
      <p:ext uri="{BB962C8B-B14F-4D97-AF65-F5344CB8AC3E}">
        <p14:creationId xmlns:p14="http://schemas.microsoft.com/office/powerpoint/2010/main" val="1017537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Hemodynamics</a:t>
            </a:r>
            <a:endParaRPr lang="en-US" dirty="0"/>
          </a:p>
        </p:txBody>
      </p:sp>
      <p:sp>
        <p:nvSpPr>
          <p:cNvPr id="3" name="Content Placeholder 2"/>
          <p:cNvSpPr>
            <a:spLocks noGrp="1"/>
          </p:cNvSpPr>
          <p:nvPr>
            <p:ph idx="1"/>
          </p:nvPr>
        </p:nvSpPr>
        <p:spPr/>
        <p:txBody>
          <a:bodyPr/>
          <a:lstStyle/>
          <a:p>
            <a:pPr>
              <a:buFont typeface="Arial" charset="0"/>
              <a:buChar char="•"/>
            </a:pPr>
            <a:r>
              <a:rPr lang="en-US" sz="2800" dirty="0"/>
              <a:t>Fluctuations in arterial blood pressure</a:t>
            </a:r>
          </a:p>
          <a:p>
            <a:pPr lvl="1">
              <a:buFont typeface="Arial" charset="0"/>
              <a:buChar char="•"/>
            </a:pPr>
            <a:r>
              <a:rPr lang="en-US" sz="2400" dirty="0"/>
              <a:t>Blood pressure varies within normal range</a:t>
            </a:r>
          </a:p>
          <a:p>
            <a:pPr lvl="1">
              <a:buFont typeface="Arial" charset="0"/>
              <a:buChar char="•"/>
            </a:pPr>
            <a:r>
              <a:rPr lang="en-US" sz="2400" dirty="0"/>
              <a:t>Normal average arterial blood pressure is </a:t>
            </a:r>
            <a:r>
              <a:rPr lang="en-US" sz="2400" dirty="0" smtClean="0"/>
              <a:t>120/80</a:t>
            </a:r>
          </a:p>
          <a:p>
            <a:pPr>
              <a:buFont typeface="Arial" charset="0"/>
              <a:buChar char="•"/>
            </a:pPr>
            <a:r>
              <a:rPr lang="en-US" altLang="en-US" sz="2800" dirty="0"/>
              <a:t>Central venous blood </a:t>
            </a:r>
            <a:r>
              <a:rPr lang="en-US" altLang="en-US" sz="2800" dirty="0" smtClean="0"/>
              <a:t>pressure</a:t>
            </a:r>
          </a:p>
          <a:p>
            <a:pPr lvl="1">
              <a:buFont typeface="Arial" charset="0"/>
              <a:buChar char="•"/>
            </a:pPr>
            <a:r>
              <a:rPr lang="en-US" sz="2400" dirty="0"/>
              <a:t>Venous return of blood to the heart depends on </a:t>
            </a:r>
            <a:r>
              <a:rPr lang="en-US" sz="2400" b="1" dirty="0"/>
              <a:t>five mechanisms</a:t>
            </a:r>
            <a:r>
              <a:rPr lang="en-US" sz="2400" dirty="0"/>
              <a:t>: </a:t>
            </a:r>
          </a:p>
          <a:p>
            <a:pPr lvl="2">
              <a:buFont typeface="Arial" charset="0"/>
              <a:buChar char="•"/>
            </a:pPr>
            <a:r>
              <a:rPr lang="en-US" sz="1800" dirty="0"/>
              <a:t>A strongly beating heart </a:t>
            </a:r>
          </a:p>
          <a:p>
            <a:pPr lvl="2">
              <a:buFont typeface="Arial" charset="0"/>
              <a:buChar char="•"/>
            </a:pPr>
            <a:r>
              <a:rPr lang="en-US" sz="1800" dirty="0"/>
              <a:t>An adequate arterial blood pressure </a:t>
            </a:r>
          </a:p>
          <a:p>
            <a:pPr lvl="2">
              <a:buFont typeface="Arial" charset="0"/>
              <a:buChar char="•"/>
            </a:pPr>
            <a:r>
              <a:rPr lang="en-US" sz="1800" dirty="0"/>
              <a:t>Valves in the veins </a:t>
            </a:r>
          </a:p>
          <a:p>
            <a:pPr lvl="2">
              <a:buFont typeface="Arial" charset="0"/>
              <a:buChar char="•"/>
            </a:pPr>
            <a:r>
              <a:rPr lang="en-US" sz="1800" dirty="0"/>
              <a:t>Pumping action of skeletal muscles as they contract</a:t>
            </a:r>
          </a:p>
          <a:p>
            <a:pPr lvl="2">
              <a:buFont typeface="Arial" charset="0"/>
              <a:buChar char="•"/>
            </a:pPr>
            <a:r>
              <a:rPr lang="en-US" sz="1800" dirty="0"/>
              <a:t>Changing pressures in the chest cavity caused by breathing</a:t>
            </a:r>
          </a:p>
          <a:p>
            <a:pPr lvl="1">
              <a:buFont typeface="Arial" charset="0"/>
              <a:buChar char="•"/>
            </a:pPr>
            <a:endParaRPr lang="en-US" dirty="0"/>
          </a:p>
          <a:p>
            <a:endParaRPr lang="en-US" dirty="0"/>
          </a:p>
        </p:txBody>
      </p:sp>
    </p:spTree>
    <p:extLst>
      <p:ext uri="{BB962C8B-B14F-4D97-AF65-F5344CB8AC3E}">
        <p14:creationId xmlns:p14="http://schemas.microsoft.com/office/powerpoint/2010/main" val="10699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605A42EF-68E6-4808-81CD-E5ABD0ED92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937C076B-00B1-4629-B27F-A86F9885FB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 xmlns:a16="http://schemas.microsoft.com/office/drawing/2014/main" id="{3FE9C285-56FB-4B36-8ECA-C2D6596AA9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 xmlns:a16="http://schemas.microsoft.com/office/drawing/2014/main" id="{3C4A154E-1950-4755-A5FC-5998EE0CC1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C:\Users\Jori\Desktop\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733692"/>
            <a:ext cx="6470417" cy="2652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11685" y="634946"/>
            <a:ext cx="5127171" cy="1450757"/>
          </a:xfrm>
        </p:spPr>
        <p:txBody>
          <a:bodyPr>
            <a:normAutofit/>
          </a:bodyPr>
          <a:lstStyle/>
          <a:p>
            <a:r>
              <a:rPr lang="en-US"/>
              <a:t>Factors that influence BP</a:t>
            </a:r>
          </a:p>
        </p:txBody>
      </p:sp>
      <p:sp>
        <p:nvSpPr>
          <p:cNvPr id="3" name="Content Placeholder 2"/>
          <p:cNvSpPr>
            <a:spLocks noGrp="1"/>
          </p:cNvSpPr>
          <p:nvPr>
            <p:ph idx="1"/>
          </p:nvPr>
        </p:nvSpPr>
        <p:spPr>
          <a:xfrm>
            <a:off x="6411684" y="2198914"/>
            <a:ext cx="5127172" cy="3670180"/>
          </a:xfrm>
        </p:spPr>
        <p:txBody>
          <a:bodyPr>
            <a:normAutofit/>
          </a:bodyPr>
          <a:lstStyle/>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Blood viscosity (thickness)</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Less than normal viscosity decreases pressure </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More than normal viscosity increases pressure</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Resistance to blood flow (peripheral resistance [PR])</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Affected by many factors, including the vasomotor mechanism (vessel muscle contraction/relaxation)</a:t>
            </a:r>
            <a:endParaRPr lang="en-US" sz="1800" dirty="0"/>
          </a:p>
        </p:txBody>
      </p:sp>
    </p:spTree>
    <p:extLst>
      <p:ext uri="{BB962C8B-B14F-4D97-AF65-F5344CB8AC3E}">
        <p14:creationId xmlns:p14="http://schemas.microsoft.com/office/powerpoint/2010/main" val="2901689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75219DE-C821-412B-BF34-1F970885C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 name="Picture 5" descr="f12-18-9780323077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733" y="630202"/>
            <a:ext cx="2592750" cy="5575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5883DAC5-877A-4069-84E0-F651E2679A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10A9524C-9867-46B4-ABAF-CB92D66112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16835"/>
            <a:ext cx="5977937" cy="1666501"/>
          </a:xfrm>
        </p:spPr>
        <p:txBody>
          <a:bodyPr>
            <a:normAutofit/>
          </a:bodyPr>
          <a:lstStyle/>
          <a:p>
            <a:r>
              <a:rPr lang="en-US" sz="8800" dirty="0">
                <a:solidFill>
                  <a:srgbClr val="FFFFFF"/>
                </a:solidFill>
              </a:rPr>
              <a:t>Pulse</a:t>
            </a:r>
          </a:p>
        </p:txBody>
      </p:sp>
      <p:sp>
        <p:nvSpPr>
          <p:cNvPr id="3" name="Content Placeholder 2"/>
          <p:cNvSpPr>
            <a:spLocks noGrp="1"/>
          </p:cNvSpPr>
          <p:nvPr>
            <p:ph idx="1"/>
          </p:nvPr>
        </p:nvSpPr>
        <p:spPr>
          <a:xfrm>
            <a:off x="1097279" y="2236304"/>
            <a:ext cx="5977938" cy="3652667"/>
          </a:xfrm>
        </p:spPr>
        <p:txBody>
          <a:bodyPr>
            <a:normAutofit/>
          </a:bodyPr>
          <a:lstStyle/>
          <a:p>
            <a: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ea typeface="MS PGothic" charset="-128"/>
              </a:rPr>
              <a:t>Definition</a:t>
            </a:r>
          </a:p>
          <a:p>
            <a:pPr marL="741363" lvl="1"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ea typeface="MS PGothic" charset="-128"/>
              </a:rPr>
              <a:t>Alternate expansion and recoil of the blood vessel wall</a:t>
            </a:r>
          </a:p>
          <a:p>
            <a: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ea typeface="MS PGothic" charset="-128"/>
              </a:rPr>
              <a:t>Nine major “pulse points” </a:t>
            </a:r>
          </a:p>
          <a:p>
            <a:pPr marL="741363" lvl="1"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ea typeface="MS PGothic" charset="-128"/>
              </a:rPr>
              <a:t>Named after arteries over which they are felt (Figure 13-24)</a:t>
            </a:r>
          </a:p>
          <a:p>
            <a:endParaRPr lang="en-US" sz="1800" dirty="0">
              <a:solidFill>
                <a:srgbClr val="FFFFFF"/>
              </a:solidFill>
            </a:endParaRPr>
          </a:p>
        </p:txBody>
      </p:sp>
    </p:spTree>
    <p:extLst>
      <p:ext uri="{BB962C8B-B14F-4D97-AF65-F5344CB8AC3E}">
        <p14:creationId xmlns:p14="http://schemas.microsoft.com/office/powerpoint/2010/main" val="2831145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05A42EF-68E6-4808-81CD-E5ABD0ED92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937C076B-00B1-4629-B27F-A86F9885FB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3FE9C285-56FB-4B36-8ECA-C2D6596AA9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 xmlns:a16="http://schemas.microsoft.com/office/drawing/2014/main" id="{3C4A154E-1950-4755-A5FC-5998EE0CC1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5" descr="f12-02-9780323077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74" y="462979"/>
            <a:ext cx="6155009" cy="50009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11685" y="634946"/>
            <a:ext cx="5127171" cy="1450757"/>
          </a:xfrm>
        </p:spPr>
        <p:txBody>
          <a:bodyPr>
            <a:normAutofit/>
          </a:bodyPr>
          <a:lstStyle/>
          <a:p>
            <a:r>
              <a:rPr lang="en-US" dirty="0"/>
              <a:t>Heart </a:t>
            </a:r>
            <a:r>
              <a:rPr lang="mr-IN" dirty="0"/>
              <a:t>–</a:t>
            </a:r>
            <a:r>
              <a:rPr lang="en-US" dirty="0"/>
              <a:t> Functional Anatomy</a:t>
            </a:r>
          </a:p>
        </p:txBody>
      </p:sp>
      <p:sp>
        <p:nvSpPr>
          <p:cNvPr id="3" name="Content Placeholder 2"/>
          <p:cNvSpPr>
            <a:spLocks noGrp="1"/>
          </p:cNvSpPr>
          <p:nvPr>
            <p:ph idx="1"/>
          </p:nvPr>
        </p:nvSpPr>
        <p:spPr>
          <a:xfrm>
            <a:off x="6411684" y="2198914"/>
            <a:ext cx="5127172" cy="3670180"/>
          </a:xfrm>
        </p:spPr>
        <p:txBody>
          <a:bodyPr>
            <a:normAutofit/>
          </a:bodyPr>
          <a:lstStyle/>
          <a:p>
            <a:pPr>
              <a:buFont typeface="Arial" charset="0"/>
              <a:buChar char="•"/>
            </a:pPr>
            <a:r>
              <a:rPr lang="en-US" sz="1500" dirty="0"/>
              <a:t>Heart Chambers include:</a:t>
            </a:r>
          </a:p>
          <a:p>
            <a:pPr lvl="1">
              <a:buFont typeface="Arial" charset="0"/>
              <a:buChar char="•"/>
            </a:pPr>
            <a:r>
              <a:rPr lang="en-US" sz="1500" dirty="0"/>
              <a:t>2 upper chambers called the </a:t>
            </a:r>
            <a:r>
              <a:rPr lang="en-US" sz="1500" b="1" dirty="0"/>
              <a:t>atria. </a:t>
            </a:r>
            <a:r>
              <a:rPr lang="en-US" sz="1500" dirty="0"/>
              <a:t>(Right and Left Atrium)</a:t>
            </a:r>
          </a:p>
          <a:p>
            <a:pPr lvl="1">
              <a:buFont typeface="Arial" charset="0"/>
              <a:buChar char="•"/>
            </a:pPr>
            <a:r>
              <a:rPr lang="en-US" sz="1500" dirty="0"/>
              <a:t>Two lower chambers called </a:t>
            </a:r>
            <a:r>
              <a:rPr lang="en-US" sz="1500" b="1" dirty="0"/>
              <a:t>ventricles </a:t>
            </a:r>
            <a:r>
              <a:rPr lang="en-US" sz="1500" dirty="0"/>
              <a:t>(Right and Left Ventricles)</a:t>
            </a:r>
          </a:p>
          <a:p>
            <a:pPr lvl="1">
              <a:buFont typeface="Arial" charset="0"/>
              <a:buChar char="•"/>
            </a:pPr>
            <a:r>
              <a:rPr lang="en-US" sz="1500" dirty="0"/>
              <a:t>The wall of each heart chamber is composed of cardiac muscle tissue called </a:t>
            </a:r>
            <a:r>
              <a:rPr lang="en-US" sz="1500" b="1" dirty="0"/>
              <a:t>myocardium, </a:t>
            </a:r>
            <a:r>
              <a:rPr lang="en-US" sz="1500" dirty="0"/>
              <a:t>which is responsible for the motion of pumping.</a:t>
            </a:r>
          </a:p>
          <a:p>
            <a:pPr lvl="1">
              <a:buFont typeface="Arial" charset="0"/>
              <a:buChar char="•"/>
            </a:pPr>
            <a:r>
              <a:rPr lang="en-US" sz="1500" b="1" dirty="0"/>
              <a:t>Endocardium</a:t>
            </a:r>
            <a:r>
              <a:rPr lang="en-US" sz="1500" dirty="0"/>
              <a:t> is the smooth lining of the heart chambers.</a:t>
            </a:r>
          </a:p>
          <a:p>
            <a:pPr>
              <a:buFont typeface="Arial" charset="0"/>
              <a:buChar char="•"/>
            </a:pPr>
            <a:r>
              <a:rPr lang="en-US" sz="1500" b="1" dirty="0"/>
              <a:t>Pericardium - </a:t>
            </a:r>
            <a:r>
              <a:rPr lang="en-US" sz="1500" dirty="0"/>
              <a:t>A two-layered fibrous sac with a lubricated space between the two layers</a:t>
            </a:r>
          </a:p>
          <a:p>
            <a:pPr lvl="1">
              <a:buFont typeface="Arial" charset="0"/>
              <a:buChar char="•"/>
            </a:pPr>
            <a:r>
              <a:rPr lang="en-US" sz="1500" dirty="0"/>
              <a:t>Inner layer called visceral pericardium or </a:t>
            </a:r>
            <a:r>
              <a:rPr lang="en-US" sz="1500" b="1" dirty="0"/>
              <a:t>epicardium</a:t>
            </a:r>
          </a:p>
          <a:p>
            <a:pPr lvl="1">
              <a:buFont typeface="Arial" charset="0"/>
              <a:buChar char="•"/>
            </a:pPr>
            <a:r>
              <a:rPr lang="en-US" sz="1500" dirty="0"/>
              <a:t>Outer layer called </a:t>
            </a:r>
            <a:r>
              <a:rPr lang="en-US" sz="1500" b="1" dirty="0"/>
              <a:t>parietal</a:t>
            </a:r>
            <a:r>
              <a:rPr lang="en-US" sz="1500" dirty="0"/>
              <a:t> </a:t>
            </a:r>
            <a:r>
              <a:rPr lang="en-US" sz="1500" b="1" dirty="0"/>
              <a:t>pericardium</a:t>
            </a:r>
          </a:p>
          <a:p>
            <a:pPr>
              <a:buFont typeface="Arial" charset="0"/>
              <a:buChar char="•"/>
            </a:pPr>
            <a:endParaRPr lang="en-US" sz="1500" b="1" dirty="0"/>
          </a:p>
          <a:p>
            <a:pPr lvl="1">
              <a:buFont typeface="Arial" charset="0"/>
              <a:buChar char="•"/>
            </a:pPr>
            <a:endParaRPr lang="en-US" sz="1500" dirty="0"/>
          </a:p>
        </p:txBody>
      </p:sp>
      <p:sp>
        <p:nvSpPr>
          <p:cNvPr id="5" name="Oval 4"/>
          <p:cNvSpPr/>
          <p:nvPr/>
        </p:nvSpPr>
        <p:spPr>
          <a:xfrm>
            <a:off x="834189" y="259083"/>
            <a:ext cx="1058779" cy="407791"/>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Oval 9"/>
          <p:cNvSpPr/>
          <p:nvPr/>
        </p:nvSpPr>
        <p:spPr>
          <a:xfrm>
            <a:off x="2969497" y="634946"/>
            <a:ext cx="788552" cy="2782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07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 xmlns:a16="http://schemas.microsoft.com/office/drawing/2014/main" id="{38247643-37AB-47DE-B7BD-7A64FEB133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AEBC3119-F8E7-4266-91B8-7A1E808B48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 xmlns:a16="http://schemas.microsoft.com/office/drawing/2014/main" id="{57D15890-6502-4FAA-AB03-AFAC88EE29D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290" r="11314" b="-1"/>
          <a:stretch/>
        </p:blipFill>
        <p:spPr>
          <a:xfrm>
            <a:off x="7525435" y="10"/>
            <a:ext cx="4714691" cy="6857990"/>
          </a:xfrm>
          <a:prstGeom prst="rect">
            <a:avLst/>
          </a:prstGeom>
        </p:spPr>
      </p:pic>
      <p:sp>
        <p:nvSpPr>
          <p:cNvPr id="18" name="Rectangle 17">
            <a:extLst>
              <a:ext uri="{FF2B5EF4-FFF2-40B4-BE49-F238E27FC236}">
                <a16:creationId xmlns="" xmlns:a16="http://schemas.microsoft.com/office/drawing/2014/main" id="{D010DDF2-F5CA-40A6-8809-5F6AE59A1C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2C2AE254-A553-4FCD-A670-3D2B2A10F2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16835"/>
            <a:ext cx="5977937" cy="1666501"/>
          </a:xfrm>
        </p:spPr>
        <p:txBody>
          <a:bodyPr vert="horz" lIns="91440" tIns="45720" rIns="91440" bIns="45720" rtlCol="0" anchor="b">
            <a:normAutofit/>
          </a:bodyPr>
          <a:lstStyle/>
          <a:p>
            <a:r>
              <a:rPr lang="en-US" sz="4000">
                <a:solidFill>
                  <a:srgbClr val="FFFFFF"/>
                </a:solidFill>
              </a:rPr>
              <a:t>Heart – More Functional Anatomy</a:t>
            </a:r>
          </a:p>
        </p:txBody>
      </p:sp>
      <p:sp>
        <p:nvSpPr>
          <p:cNvPr id="3" name="Content Placeholder 2"/>
          <p:cNvSpPr>
            <a:spLocks noGrp="1"/>
          </p:cNvSpPr>
          <p:nvPr>
            <p:ph sz="half" idx="1"/>
          </p:nvPr>
        </p:nvSpPr>
        <p:spPr>
          <a:xfrm>
            <a:off x="1097279" y="2236304"/>
            <a:ext cx="5977938" cy="3652667"/>
          </a:xfrm>
        </p:spPr>
        <p:txBody>
          <a:bodyPr vert="horz" lIns="0" tIns="45720" rIns="0" bIns="45720" rtlCol="0">
            <a:normAutofit fontScale="92500" lnSpcReduction="10000"/>
          </a:bodyPr>
          <a:lstStyle/>
          <a:p>
            <a:pPr>
              <a:buFont typeface="Calibri" panose="020F0502020204030204" pitchFamily="34" charset="0"/>
              <a:buChar char="•"/>
            </a:pPr>
            <a:r>
              <a:rPr lang="en-US" sz="1800" dirty="0">
                <a:solidFill>
                  <a:srgbClr val="FFFFFF"/>
                </a:solidFill>
              </a:rPr>
              <a:t>Heart action</a:t>
            </a:r>
          </a:p>
          <a:p>
            <a:pPr lvl="1"/>
            <a:r>
              <a:rPr lang="en-US" dirty="0">
                <a:solidFill>
                  <a:srgbClr val="FFFFFF"/>
                </a:solidFill>
              </a:rPr>
              <a:t>Contraction of the heart is called </a:t>
            </a:r>
            <a:r>
              <a:rPr lang="en-US" b="1" dirty="0">
                <a:solidFill>
                  <a:srgbClr val="FFFFFF"/>
                </a:solidFill>
              </a:rPr>
              <a:t>systole</a:t>
            </a:r>
          </a:p>
          <a:p>
            <a:pPr lvl="1"/>
            <a:r>
              <a:rPr lang="en-US" dirty="0">
                <a:solidFill>
                  <a:srgbClr val="FFFFFF"/>
                </a:solidFill>
              </a:rPr>
              <a:t>Relaxation is called </a:t>
            </a:r>
            <a:r>
              <a:rPr lang="en-US" b="1" dirty="0">
                <a:solidFill>
                  <a:srgbClr val="FFFFFF"/>
                </a:solidFill>
              </a:rPr>
              <a:t>diastole</a:t>
            </a:r>
          </a:p>
          <a:p>
            <a:pPr>
              <a:buFont typeface="Calibri" panose="020F0502020204030204" pitchFamily="34" charset="0"/>
              <a:buChar char="•"/>
            </a:pPr>
            <a:r>
              <a:rPr lang="en-US" sz="1800" dirty="0">
                <a:solidFill>
                  <a:srgbClr val="FFFFFF"/>
                </a:solidFill>
              </a:rPr>
              <a:t>The heart action is powered by the heart valves which close and open to channel blood through the chambers of the heart.</a:t>
            </a:r>
          </a:p>
          <a:p>
            <a:pPr lvl="1">
              <a:buFont typeface="Calibri" panose="020F0502020204030204" pitchFamily="34" charset="0"/>
              <a:buChar char="•"/>
            </a:pPr>
            <a:r>
              <a:rPr lang="en-US" dirty="0">
                <a:solidFill>
                  <a:srgbClr val="FFFFFF"/>
                </a:solidFill>
              </a:rPr>
              <a:t>Valves are designed to keep blood flowing through the heart and prevent </a:t>
            </a:r>
            <a:r>
              <a:rPr lang="en-US" b="1" dirty="0">
                <a:solidFill>
                  <a:srgbClr val="FFFFFF"/>
                </a:solidFill>
              </a:rPr>
              <a:t>backflow</a:t>
            </a:r>
          </a:p>
          <a:p>
            <a:pPr lvl="1">
              <a:buFont typeface="Calibri" panose="020F0502020204030204" pitchFamily="34" charset="0"/>
              <a:buChar char="•"/>
            </a:pPr>
            <a:r>
              <a:rPr lang="en-US" dirty="0">
                <a:solidFill>
                  <a:srgbClr val="FFFFFF"/>
                </a:solidFill>
              </a:rPr>
              <a:t>Consists of 2 </a:t>
            </a:r>
            <a:r>
              <a:rPr lang="en-US" b="1" dirty="0">
                <a:solidFill>
                  <a:srgbClr val="FFFFFF"/>
                </a:solidFill>
              </a:rPr>
              <a:t>atrioventricular </a:t>
            </a:r>
            <a:r>
              <a:rPr lang="en-US" dirty="0">
                <a:solidFill>
                  <a:srgbClr val="FFFFFF"/>
                </a:solidFill>
              </a:rPr>
              <a:t>(AV) and two </a:t>
            </a:r>
            <a:r>
              <a:rPr lang="en-US" b="1" dirty="0">
                <a:solidFill>
                  <a:srgbClr val="FFFFFF"/>
                </a:solidFill>
              </a:rPr>
              <a:t>semilunar</a:t>
            </a:r>
            <a:r>
              <a:rPr lang="en-US" dirty="0">
                <a:solidFill>
                  <a:srgbClr val="FFFFFF"/>
                </a:solidFill>
              </a:rPr>
              <a:t> (SL) </a:t>
            </a:r>
            <a:r>
              <a:rPr lang="en-US" dirty="0" smtClean="0">
                <a:solidFill>
                  <a:srgbClr val="FFFFFF"/>
                </a:solidFill>
              </a:rPr>
              <a:t>valves</a:t>
            </a:r>
          </a:p>
          <a:p>
            <a:pPr lvl="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PGothic" charset="-128"/>
              </a:rPr>
              <a:t>Left AV</a:t>
            </a:r>
            <a:r>
              <a:rPr lang="en-US" altLang="en-US" dirty="0">
                <a:latin typeface="Calibri" charset="0"/>
                <a:ea typeface="MS PGothic" charset="-128"/>
              </a:rPr>
              <a:t> – </a:t>
            </a:r>
            <a:r>
              <a:rPr lang="en-US" altLang="en-US" b="1" dirty="0">
                <a:ea typeface="MS PGothic" charset="-128"/>
              </a:rPr>
              <a:t>bicuspid</a:t>
            </a:r>
            <a:r>
              <a:rPr lang="en-US" altLang="en-US" dirty="0">
                <a:ea typeface="MS PGothic" charset="-128"/>
              </a:rPr>
              <a:t> (mitral): At opening of the left atrium into the ventricle</a:t>
            </a:r>
          </a:p>
          <a:p>
            <a:pPr lvl="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PGothic" charset="-128"/>
              </a:rPr>
              <a:t>Right AV</a:t>
            </a:r>
            <a:r>
              <a:rPr lang="en-US" altLang="en-US" dirty="0">
                <a:latin typeface="Calibri" charset="0"/>
                <a:ea typeface="MS PGothic" charset="-128"/>
              </a:rPr>
              <a:t> – </a:t>
            </a:r>
            <a:r>
              <a:rPr lang="en-US" altLang="en-US" b="1" dirty="0">
                <a:ea typeface="MS PGothic" charset="-128"/>
              </a:rPr>
              <a:t>tricuspid</a:t>
            </a:r>
            <a:r>
              <a:rPr lang="en-US" altLang="en-US" dirty="0">
                <a:ea typeface="MS PGothic" charset="-128"/>
              </a:rPr>
              <a:t>: At opening of the right atrium into the ventricle</a:t>
            </a:r>
          </a:p>
          <a:p>
            <a:pPr lvl="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a:solidFill>
                  <a:srgbClr val="FF0000"/>
                </a:solidFill>
                <a:ea typeface="MS PGothic" charset="-128"/>
              </a:rPr>
              <a:t>Pulmonary SL</a:t>
            </a:r>
            <a:r>
              <a:rPr lang="en-US" altLang="en-US" dirty="0">
                <a:ea typeface="MS PGothic" charset="-128"/>
              </a:rPr>
              <a:t>: At beginning of the pulmonary artery</a:t>
            </a:r>
          </a:p>
          <a:p>
            <a:pPr lvl="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a:solidFill>
                  <a:srgbClr val="FF0000"/>
                </a:solidFill>
                <a:ea typeface="MS PGothic" charset="-128"/>
              </a:rPr>
              <a:t>Aortic SL</a:t>
            </a:r>
            <a:r>
              <a:rPr lang="en-US" altLang="en-US" dirty="0">
                <a:ea typeface="MS PGothic" charset="-128"/>
              </a:rPr>
              <a:t>: At beginning of the aorta</a:t>
            </a:r>
          </a:p>
          <a:p>
            <a:pPr lvl="2">
              <a:buFont typeface="Calibri" panose="020F0502020204030204" pitchFamily="34" charset="0"/>
              <a:buChar char="•"/>
            </a:pPr>
            <a:endParaRPr lang="en-US" dirty="0">
              <a:solidFill>
                <a:srgbClr val="FFFFFF"/>
              </a:solidFill>
            </a:endParaRPr>
          </a:p>
          <a:p>
            <a:endParaRPr lang="en-US" sz="1800" dirty="0">
              <a:solidFill>
                <a:srgbClr val="FFFFFF"/>
              </a:solidFill>
            </a:endParaRPr>
          </a:p>
        </p:txBody>
      </p:sp>
      <p:sp>
        <p:nvSpPr>
          <p:cNvPr id="6" name="Oval 5"/>
          <p:cNvSpPr/>
          <p:nvPr/>
        </p:nvSpPr>
        <p:spPr>
          <a:xfrm>
            <a:off x="8656320" y="3942080"/>
            <a:ext cx="487680" cy="50800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Oval 12"/>
          <p:cNvSpPr/>
          <p:nvPr/>
        </p:nvSpPr>
        <p:spPr>
          <a:xfrm>
            <a:off x="9594102" y="3175000"/>
            <a:ext cx="487680" cy="508000"/>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Oval 14"/>
          <p:cNvSpPr/>
          <p:nvPr/>
        </p:nvSpPr>
        <p:spPr>
          <a:xfrm>
            <a:off x="10305228" y="3942080"/>
            <a:ext cx="487680" cy="508000"/>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Oval 16"/>
          <p:cNvSpPr/>
          <p:nvPr/>
        </p:nvSpPr>
        <p:spPr>
          <a:xfrm>
            <a:off x="10808940" y="3924321"/>
            <a:ext cx="487680" cy="50800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860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7" name="Rectangle 16">
            <a:extLst>
              <a:ext uri="{FF2B5EF4-FFF2-40B4-BE49-F238E27FC236}">
                <a16:creationId xmlns="" xmlns:a16="http://schemas.microsoft.com/office/drawing/2014/main" id="{21D53CA0-FDE7-4B62-AE74-A671E6B82D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 xmlns:a16="http://schemas.microsoft.com/office/drawing/2014/main" id="{06FA22A8-DAD2-4DBF-BCF6-AA00E9D836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 xmlns:a16="http://schemas.microsoft.com/office/drawing/2014/main" id="{38CF2381-9166-48DC-8859-93B6A589395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5" descr="f12-03ab-9780323077224"/>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625" r="-2" b="-84"/>
          <a:stretch/>
        </p:blipFill>
        <p:spPr bwMode="auto">
          <a:xfrm>
            <a:off x="149860" y="0"/>
            <a:ext cx="7400825" cy="6935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 xmlns:a16="http://schemas.microsoft.com/office/drawing/2014/main" id="{A6926FD7-D1FB-484D-8B76-75E7737D0D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 xmlns:a16="http://schemas.microsoft.com/office/drawing/2014/main" id="{E677C16E-2618-4438-AD3B-B5E72FEABA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t>Heart Action</a:t>
            </a:r>
          </a:p>
        </p:txBody>
      </p:sp>
      <p:sp>
        <p:nvSpPr>
          <p:cNvPr id="9" name="Text Placeholder 8"/>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73536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Heart Sounds</a:t>
            </a:r>
            <a:endParaRPr lang="en-US" dirty="0"/>
          </a:p>
        </p:txBody>
      </p:sp>
      <p:sp>
        <p:nvSpPr>
          <p:cNvPr id="6" name="Content Placeholder 5"/>
          <p:cNvSpPr>
            <a:spLocks noGrp="1"/>
          </p:cNvSpPr>
          <p:nvPr>
            <p:ph idx="1"/>
          </p:nvPr>
        </p:nvSpPr>
        <p:spPr/>
        <p:txBody>
          <a:bodyPr/>
          <a:lstStyle/>
          <a:p>
            <a: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200" dirty="0">
                <a:ea typeface="MS PGothic" charset="-128"/>
              </a:rPr>
              <a:t>Heart sounds</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ea typeface="MS PGothic" charset="-128"/>
              </a:rPr>
              <a:t>Two distinct heart sounds in every heartbeat </a:t>
            </a:r>
            <a:br>
              <a:rPr lang="en-US" altLang="en-US" sz="2800" dirty="0">
                <a:ea typeface="MS PGothic" charset="-128"/>
              </a:rPr>
            </a:br>
            <a:r>
              <a:rPr lang="en-US" altLang="en-US" sz="2800" dirty="0">
                <a:ea typeface="MS PGothic" charset="-128"/>
              </a:rPr>
              <a:t>or cycle: Described as </a:t>
            </a:r>
            <a:r>
              <a:rPr lang="en-US" altLang="ja-JP" sz="2800" i="1" dirty="0" err="1">
                <a:ea typeface="MS PGothic" charset="-128"/>
              </a:rPr>
              <a:t>lub</a:t>
            </a:r>
            <a:r>
              <a:rPr lang="en-US" altLang="ja-JP" sz="2800" i="1" dirty="0">
                <a:ea typeface="MS PGothic" charset="-128"/>
              </a:rPr>
              <a:t> dup</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ea typeface="MS PGothic" charset="-128"/>
              </a:rPr>
              <a:t>First sound </a:t>
            </a:r>
            <a:r>
              <a:rPr lang="en-US" altLang="en-US" sz="2800" i="1" dirty="0">
                <a:ea typeface="MS PGothic" charset="-128"/>
              </a:rPr>
              <a:t>(</a:t>
            </a:r>
            <a:r>
              <a:rPr lang="en-US" altLang="en-US" sz="2800" i="1" dirty="0" err="1">
                <a:ea typeface="MS PGothic" charset="-128"/>
              </a:rPr>
              <a:t>lub</a:t>
            </a:r>
            <a:r>
              <a:rPr lang="en-US" altLang="en-US" sz="2800" i="1" dirty="0">
                <a:ea typeface="MS PGothic" charset="-128"/>
              </a:rPr>
              <a:t>) </a:t>
            </a:r>
            <a:r>
              <a:rPr lang="en-US" altLang="en-US" sz="2800" dirty="0">
                <a:ea typeface="MS PGothic" charset="-128"/>
              </a:rPr>
              <a:t>is caused by the vibration </a:t>
            </a:r>
            <a:br>
              <a:rPr lang="en-US" altLang="en-US" sz="2800" dirty="0">
                <a:ea typeface="MS PGothic" charset="-128"/>
              </a:rPr>
            </a:br>
            <a:r>
              <a:rPr lang="en-US" altLang="en-US" sz="2800" dirty="0">
                <a:ea typeface="MS PGothic" charset="-128"/>
              </a:rPr>
              <a:t>and closure of AV valves during contraction </a:t>
            </a:r>
            <a:br>
              <a:rPr lang="en-US" altLang="en-US" sz="2800" dirty="0">
                <a:ea typeface="MS PGothic" charset="-128"/>
              </a:rPr>
            </a:br>
            <a:r>
              <a:rPr lang="en-US" altLang="en-US" sz="2800" dirty="0">
                <a:ea typeface="MS PGothic" charset="-128"/>
              </a:rPr>
              <a:t>of the ventricles</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ea typeface="MS PGothic" charset="-128"/>
              </a:rPr>
              <a:t>Second sound </a:t>
            </a:r>
            <a:r>
              <a:rPr lang="en-US" altLang="en-US" sz="2800" i="1" dirty="0">
                <a:ea typeface="MS PGothic" charset="-128"/>
              </a:rPr>
              <a:t>(dup) </a:t>
            </a:r>
            <a:r>
              <a:rPr lang="en-US" altLang="en-US" sz="2800" dirty="0">
                <a:ea typeface="MS PGothic" charset="-128"/>
              </a:rPr>
              <a:t>is caused by the closure of the semilunar valves during relaxation of the ventricles</a:t>
            </a:r>
          </a:p>
          <a:p>
            <a:endParaRPr lang="en-US" dirty="0"/>
          </a:p>
        </p:txBody>
      </p:sp>
      <p:pic>
        <p:nvPicPr>
          <p:cNvPr id="7" name="Normal[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38" y="4763"/>
            <a:ext cx="812800" cy="812800"/>
          </a:xfrm>
          <a:prstGeom prst="rect">
            <a:avLst/>
          </a:prstGeom>
        </p:spPr>
      </p:pic>
    </p:spTree>
    <p:extLst>
      <p:ext uri="{BB962C8B-B14F-4D97-AF65-F5344CB8AC3E}">
        <p14:creationId xmlns:p14="http://schemas.microsoft.com/office/powerpoint/2010/main" val="2035387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260"/>
            <a:ext cx="3200400" cy="2286000"/>
          </a:xfrm>
        </p:spPr>
        <p:txBody>
          <a:bodyPr/>
          <a:lstStyle/>
          <a:p>
            <a:r>
              <a:rPr lang="en-US" dirty="0" smtClean="0"/>
              <a:t>Blood Flow through Heart</a:t>
            </a:r>
            <a:endParaRPr lang="en-US" dirty="0"/>
          </a:p>
        </p:txBody>
      </p:sp>
      <p:sp>
        <p:nvSpPr>
          <p:cNvPr id="3" name="Content Placeholder 2"/>
          <p:cNvSpPr>
            <a:spLocks noGrp="1"/>
          </p:cNvSpPr>
          <p:nvPr>
            <p:ph idx="1"/>
          </p:nvPr>
        </p:nvSpPr>
        <p:spPr>
          <a:xfrm>
            <a:off x="5459818" y="582664"/>
            <a:ext cx="6492240" cy="5257800"/>
          </a:xfrm>
        </p:spPr>
        <p:txBody>
          <a:bodyPr/>
          <a:lstStyle/>
          <a:p>
            <a: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ea typeface="MS PGothic" charset="-128"/>
              </a:rPr>
              <a:t>Blood flow through the heart (Figure 13-4)</a:t>
            </a:r>
          </a:p>
          <a:p>
            <a:pPr marL="741363" lvl="1"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The heart acts as two separate pumps: Right atrium and ventricle performing different functions from the left atrium and </a:t>
            </a:r>
            <a:r>
              <a:rPr lang="en-US" altLang="en-US" sz="2400" dirty="0" smtClean="0">
                <a:ea typeface="MS PGothic" charset="-128"/>
              </a:rPr>
              <a:t>ventricle</a:t>
            </a:r>
          </a:p>
          <a:p>
            <a:pPr marL="448755"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ea typeface="MS PGothic" charset="-128"/>
              </a:rPr>
              <a:t>Sequence of flow</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Venous blood enters the right atrium through the superior and inferior venae </a:t>
            </a:r>
            <a:r>
              <a:rPr lang="en-US" altLang="en-US" sz="1800" dirty="0" err="1">
                <a:ea typeface="MS PGothic" charset="-128"/>
              </a:rPr>
              <a:t>cavae</a:t>
            </a:r>
            <a:endParaRPr lang="en-US" altLang="en-US" sz="1800" dirty="0">
              <a:ea typeface="MS PGothic" charset="-128"/>
            </a:endParaRP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Passes from the right atrium through the tricuspid valve to the right ventricle</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From the right ventricle it passes through the pulmonary semilunar valve to the pulmonary artery to the lungs</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Blood moves from the lungs to the left atrium, passing through the bicuspid (mitral) valve to the left ventricle</a:t>
            </a:r>
          </a:p>
          <a:p>
            <a:pPr marL="114141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ea typeface="MS PGothic" charset="-128"/>
              </a:rPr>
              <a:t>Blood in the left ventricle is pumped through the aortic semilunar valve into the aorta and is distributed </a:t>
            </a:r>
            <a:br>
              <a:rPr lang="en-US" altLang="en-US" sz="1800" dirty="0">
                <a:ea typeface="MS PGothic" charset="-128"/>
              </a:rPr>
            </a:br>
            <a:r>
              <a:rPr lang="en-US" altLang="en-US" sz="1800" dirty="0">
                <a:ea typeface="MS PGothic" charset="-128"/>
              </a:rPr>
              <a:t>to the body as a whole</a:t>
            </a:r>
          </a:p>
          <a:p>
            <a:pPr marL="448755" indent="-284163">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a:ea typeface="MS PGothic" charset="-128"/>
            </a:endParaRPr>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823"/>
            <a:ext cx="5719975" cy="5348177"/>
          </a:xfrm>
          <a:prstGeom prst="rect">
            <a:avLst/>
          </a:prstGeom>
        </p:spPr>
      </p:pic>
    </p:spTree>
    <p:extLst>
      <p:ext uri="{BB962C8B-B14F-4D97-AF65-F5344CB8AC3E}">
        <p14:creationId xmlns:p14="http://schemas.microsoft.com/office/powerpoint/2010/main" val="4279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Heart’s Blood Supply</a:t>
            </a:r>
            <a:endParaRPr lang="en-US" dirty="0"/>
          </a:p>
        </p:txBody>
      </p:sp>
      <p:sp>
        <p:nvSpPr>
          <p:cNvPr id="6" name="Content Placeholder 5"/>
          <p:cNvSpPr>
            <a:spLocks noGrp="1"/>
          </p:cNvSpPr>
          <p:nvPr>
            <p:ph idx="1"/>
          </p:nvPr>
        </p:nvSpPr>
        <p:spPr/>
        <p:txBody>
          <a:bodyPr/>
          <a:lstStyle/>
          <a:p>
            <a:pPr>
              <a:buFont typeface="Arial" charset="0"/>
              <a:buChar char="•"/>
            </a:pPr>
            <a:r>
              <a:rPr lang="en-US" dirty="0" smtClean="0"/>
              <a:t>The heart needs blood flow to contract its muscles too! Even though it’s constantly pumping blood, the blood it’s pumping is not transferring its nutrients directly to the heart during contraction. </a:t>
            </a:r>
          </a:p>
          <a:p>
            <a:pPr lvl="1">
              <a:buFont typeface="Arial" charset="0"/>
              <a:buChar char="•"/>
            </a:pPr>
            <a:r>
              <a:rPr lang="en-US" dirty="0" smtClean="0"/>
              <a:t>Where do they get their blood supply from? </a:t>
            </a:r>
            <a:r>
              <a:rPr lang="en-US" b="1" dirty="0" smtClean="0"/>
              <a:t>Coronary arteries!</a:t>
            </a:r>
          </a:p>
          <a:p>
            <a:pPr lvl="2">
              <a:buFont typeface="Arial" charset="0"/>
              <a:buChar char="•"/>
            </a:pPr>
            <a:r>
              <a:rPr lang="en-US" altLang="en-US" dirty="0">
                <a:ea typeface="MS PGothic" charset="-128"/>
              </a:rPr>
              <a:t>Blood, which supplies oxygen and nutrients to the myocardium of the heart, flows through the right and left coronary arteries (Figure 13-5); called </a:t>
            </a:r>
            <a:r>
              <a:rPr lang="en-US" altLang="en-US" i="1" dirty="0">
                <a:ea typeface="MS PGothic" charset="-128"/>
              </a:rPr>
              <a:t>coronary </a:t>
            </a:r>
            <a:r>
              <a:rPr lang="en-US" altLang="en-US" i="1" dirty="0" smtClean="0">
                <a:ea typeface="MS PGothic" charset="-128"/>
              </a:rPr>
              <a:t>circulation</a:t>
            </a:r>
          </a:p>
          <a:p>
            <a:pPr marL="450342" indent="-28575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PGothic" charset="-128"/>
              </a:rPr>
              <a:t>Blockage of blood flow through the coronary arteries is called </a:t>
            </a:r>
            <a:r>
              <a:rPr lang="en-US" altLang="en-US" i="1" dirty="0">
                <a:ea typeface="MS PGothic" charset="-128"/>
              </a:rPr>
              <a:t>myocardial infarction</a:t>
            </a:r>
            <a:r>
              <a:rPr lang="en-US" altLang="en-US" dirty="0">
                <a:ea typeface="MS PGothic" charset="-128"/>
              </a:rPr>
              <a:t> </a:t>
            </a:r>
            <a:r>
              <a:rPr lang="en-US" altLang="en-US" i="1" dirty="0">
                <a:ea typeface="MS PGothic" charset="-128"/>
              </a:rPr>
              <a:t>(MI; heart attack</a:t>
            </a:r>
            <a:r>
              <a:rPr lang="en-US" altLang="en-US" dirty="0">
                <a:ea typeface="MS PGothic" charset="-128"/>
              </a:rPr>
              <a:t>)</a:t>
            </a:r>
          </a:p>
          <a:p>
            <a:pPr marL="450342" indent="-28575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PGothic" charset="-128"/>
              </a:rPr>
              <a:t>Angina pectoris: Chest pain caused by inadequate oxygen to the heart</a:t>
            </a:r>
          </a:p>
          <a:p>
            <a:pPr marL="450342" indent="-28575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PGothic" charset="-128"/>
              </a:rPr>
              <a:t>Coronary bypass surgery: Veins from other parts </a:t>
            </a:r>
            <a:br>
              <a:rPr lang="en-US" altLang="en-US" dirty="0">
                <a:ea typeface="MS PGothic" charset="-128"/>
              </a:rPr>
            </a:br>
            <a:r>
              <a:rPr lang="en-US" altLang="en-US" dirty="0">
                <a:ea typeface="MS PGothic" charset="-128"/>
              </a:rPr>
              <a:t>of the body are used to bypass blockages in coronary arteries</a:t>
            </a:r>
            <a:endParaRPr lang="en-US" altLang="en-US" i="1" dirty="0">
              <a:ea typeface="MS PGothic" charset="-128"/>
            </a:endParaRPr>
          </a:p>
          <a:p>
            <a:pPr lvl="2">
              <a:buFont typeface="Arial" charset="0"/>
              <a:buChar char="•"/>
            </a:pPr>
            <a:endParaRPr lang="en-US" dirty="0"/>
          </a:p>
        </p:txBody>
      </p:sp>
    </p:spTree>
    <p:extLst>
      <p:ext uri="{BB962C8B-B14F-4D97-AF65-F5344CB8AC3E}">
        <p14:creationId xmlns:p14="http://schemas.microsoft.com/office/powerpoint/2010/main" val="112613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Cycle</a:t>
            </a:r>
            <a:endParaRPr lang="en-US" dirty="0"/>
          </a:p>
        </p:txBody>
      </p:sp>
      <p:sp>
        <p:nvSpPr>
          <p:cNvPr id="3" name="Content Placeholder 2"/>
          <p:cNvSpPr>
            <a:spLocks noGrp="1"/>
          </p:cNvSpPr>
          <p:nvPr>
            <p:ph idx="1"/>
          </p:nvPr>
        </p:nvSpPr>
        <p:spPr/>
        <p:txBody>
          <a:bodyPr>
            <a:normAutofit/>
          </a:bodyPr>
          <a:lstStyle/>
          <a:p>
            <a:pPr>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ea typeface="MS PGothic" charset="-128"/>
              </a:rPr>
              <a:t>Cardiac cycle</a:t>
            </a:r>
          </a:p>
          <a:p>
            <a:pPr marL="800100" lvl="1" indent="-3429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Heartbeat is regular and rhythmic: Each complete beat is called a </a:t>
            </a:r>
            <a:r>
              <a:rPr lang="en-US" altLang="en-US" sz="2400" b="1" i="1" dirty="0">
                <a:ea typeface="MS PGothic" charset="-128"/>
              </a:rPr>
              <a:t>cardiac cycle</a:t>
            </a:r>
            <a:r>
              <a:rPr lang="en-US" altLang="en-US" sz="2400" i="1" dirty="0">
                <a:ea typeface="MS PGothic" charset="-128"/>
              </a:rPr>
              <a:t>; </a:t>
            </a:r>
            <a:r>
              <a:rPr lang="en-US" altLang="en-US" sz="2400" dirty="0">
                <a:ea typeface="MS PGothic" charset="-128"/>
              </a:rPr>
              <a:t>average is about </a:t>
            </a:r>
            <a:br>
              <a:rPr lang="en-US" altLang="en-US" sz="2400" dirty="0">
                <a:ea typeface="MS PGothic" charset="-128"/>
              </a:rPr>
            </a:br>
            <a:r>
              <a:rPr lang="en-US" altLang="en-US" sz="2400" dirty="0">
                <a:ea typeface="MS PGothic" charset="-128"/>
              </a:rPr>
              <a:t>72 beats per minute</a:t>
            </a:r>
          </a:p>
          <a:p>
            <a:pPr marL="800100" lvl="1" indent="-3429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ea typeface="MS PGothic" charset="-128"/>
              </a:rPr>
              <a:t>Each cycle, about 0.8 second long, is subdivided into </a:t>
            </a:r>
            <a:r>
              <a:rPr lang="en-US" altLang="en-US" sz="2400" b="1" dirty="0">
                <a:ea typeface="MS PGothic" charset="-128"/>
              </a:rPr>
              <a:t>systole</a:t>
            </a:r>
            <a:r>
              <a:rPr lang="en-US" altLang="en-US" sz="2400" dirty="0">
                <a:ea typeface="MS PGothic" charset="-128"/>
              </a:rPr>
              <a:t> (contraction phase) and </a:t>
            </a:r>
            <a:r>
              <a:rPr lang="en-US" altLang="en-US" sz="2400" b="1" dirty="0">
                <a:ea typeface="MS PGothic" charset="-128"/>
              </a:rPr>
              <a:t>diastole</a:t>
            </a:r>
            <a:r>
              <a:rPr lang="en-US" altLang="en-US" sz="2400" dirty="0">
                <a:ea typeface="MS PGothic" charset="-128"/>
              </a:rPr>
              <a:t> (relaxation phase)</a:t>
            </a:r>
          </a:p>
          <a:p>
            <a:pPr marL="800100" lvl="1" indent="-3429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ea typeface="MS PGothic" charset="-128"/>
              </a:rPr>
              <a:t>Stroke volume</a:t>
            </a:r>
            <a:r>
              <a:rPr lang="en-US" altLang="en-US" sz="2400" dirty="0">
                <a:ea typeface="MS PGothic" charset="-128"/>
              </a:rPr>
              <a:t>: Volume of blood ejected from one ventricle with each beat</a:t>
            </a:r>
          </a:p>
          <a:p>
            <a:pPr marL="800100" lvl="1" indent="-3429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dirty="0">
                <a:ea typeface="MS PGothic" charset="-128"/>
              </a:rPr>
              <a:t>Cardiac output</a:t>
            </a:r>
            <a:r>
              <a:rPr lang="en-US" altLang="en-US" sz="2400" dirty="0">
                <a:ea typeface="MS PGothic" charset="-128"/>
              </a:rPr>
              <a:t>: Amount of blood that one ventricle can pump each minute; average is about 5 L per minute at </a:t>
            </a:r>
            <a:r>
              <a:rPr lang="en-US" altLang="en-US" sz="2400" dirty="0" smtClean="0">
                <a:ea typeface="MS PGothic" charset="-128"/>
              </a:rPr>
              <a:t>rest</a:t>
            </a:r>
          </a:p>
          <a:p>
            <a:pPr marL="1291590" lvl="4" indent="-28575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Gothic" charset="-128"/>
              </a:rPr>
              <a:t>Averages about 5 L in a normal, resting adult</a:t>
            </a:r>
          </a:p>
          <a:p>
            <a:pPr marL="1291590" lvl="4" indent="-28575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ea typeface="MS Gothic" charset="-128"/>
              </a:rPr>
              <a:t>Determined by the heart rate and stroke volume</a:t>
            </a:r>
            <a:endParaRPr lang="en-US" altLang="en-US" dirty="0">
              <a:ea typeface="MS PGothic" charset="-128"/>
            </a:endParaRPr>
          </a:p>
          <a:p>
            <a:pPr marL="924243" lvl="2" indent="-284163">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MS PGothic" charset="-128"/>
            </a:endParaRPr>
          </a:p>
          <a:p>
            <a:endParaRPr lang="en-US" dirty="0"/>
          </a:p>
        </p:txBody>
      </p:sp>
    </p:spTree>
    <p:extLst>
      <p:ext uri="{BB962C8B-B14F-4D97-AF65-F5344CB8AC3E}">
        <p14:creationId xmlns:p14="http://schemas.microsoft.com/office/powerpoint/2010/main" val="1139379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565</TotalTime>
  <Words>1922</Words>
  <Application>Microsoft Macintosh PowerPoint</Application>
  <PresentationFormat>Widescreen</PresentationFormat>
  <Paragraphs>200</Paragraphs>
  <Slides>25</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Calibri Light</vt:lpstr>
      <vt:lpstr>Mangal</vt:lpstr>
      <vt:lpstr>MS Gothic</vt:lpstr>
      <vt:lpstr>MS PGothic</vt:lpstr>
      <vt:lpstr>Times New Roman</vt:lpstr>
      <vt:lpstr>Arial</vt:lpstr>
      <vt:lpstr>Retrospect</vt:lpstr>
      <vt:lpstr>Chapter 13 – Cardiovascular System</vt:lpstr>
      <vt:lpstr>The Heart – everyone’s favorite muscle</vt:lpstr>
      <vt:lpstr>Heart – Functional Anatomy</vt:lpstr>
      <vt:lpstr>Heart – More Functional Anatomy</vt:lpstr>
      <vt:lpstr>Heart Action</vt:lpstr>
      <vt:lpstr>Heart Sounds</vt:lpstr>
      <vt:lpstr>Blood Flow through Heart</vt:lpstr>
      <vt:lpstr>The Heart’s Blood Supply</vt:lpstr>
      <vt:lpstr>Cardiac Cycle</vt:lpstr>
      <vt:lpstr>Electrical Activity of the Heart</vt:lpstr>
      <vt:lpstr>Conduction System of the Heart </vt:lpstr>
      <vt:lpstr>Electrical Activity of the Heart (cont.) </vt:lpstr>
      <vt:lpstr>Electrocardiogram (ECG)</vt:lpstr>
      <vt:lpstr>Blood Vessels</vt:lpstr>
      <vt:lpstr>Blood Vessel Anatomy</vt:lpstr>
      <vt:lpstr>Blood Vessel Functions</vt:lpstr>
      <vt:lpstr>Routes of Circulation</vt:lpstr>
      <vt:lpstr>PowerPoint Presentation</vt:lpstr>
      <vt:lpstr>Hepatic Portal Circulation</vt:lpstr>
      <vt:lpstr>Fetal Circulation</vt:lpstr>
      <vt:lpstr>Hemodynamics</vt:lpstr>
      <vt:lpstr>Hemodynamics (continued)</vt:lpstr>
      <vt:lpstr>More Hemodynamics</vt:lpstr>
      <vt:lpstr>Factors that influence BP</vt:lpstr>
      <vt:lpstr>Pulse</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 Cardiovascular System</dc:title>
  <dc:creator>Microsoft Office User</dc:creator>
  <cp:lastModifiedBy>Microsoft Office User</cp:lastModifiedBy>
  <cp:revision>24</cp:revision>
  <dcterms:created xsi:type="dcterms:W3CDTF">2017-09-28T15:38:28Z</dcterms:created>
  <dcterms:modified xsi:type="dcterms:W3CDTF">2017-12-06T18:10:30Z</dcterms:modified>
</cp:coreProperties>
</file>