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1"/>
  </p:sldMasterIdLst>
  <p:notesMasterIdLst>
    <p:notesMasterId r:id="rId32"/>
  </p:notesMasterIdLst>
  <p:sldIdLst>
    <p:sldId id="256" r:id="rId2"/>
    <p:sldId id="259" r:id="rId3"/>
    <p:sldId id="273" r:id="rId4"/>
    <p:sldId id="258" r:id="rId5"/>
    <p:sldId id="257" r:id="rId6"/>
    <p:sldId id="260" r:id="rId7"/>
    <p:sldId id="274" r:id="rId8"/>
    <p:sldId id="261" r:id="rId9"/>
    <p:sldId id="262" r:id="rId10"/>
    <p:sldId id="263" r:id="rId11"/>
    <p:sldId id="264" r:id="rId12"/>
    <p:sldId id="265" r:id="rId13"/>
    <p:sldId id="266" r:id="rId14"/>
    <p:sldId id="275" r:id="rId15"/>
    <p:sldId id="267" r:id="rId16"/>
    <p:sldId id="276" r:id="rId17"/>
    <p:sldId id="277" r:id="rId18"/>
    <p:sldId id="278" r:id="rId19"/>
    <p:sldId id="268" r:id="rId20"/>
    <p:sldId id="269" r:id="rId21"/>
    <p:sldId id="270" r:id="rId22"/>
    <p:sldId id="271" r:id="rId23"/>
    <p:sldId id="279" r:id="rId24"/>
    <p:sldId id="280" r:id="rId25"/>
    <p:sldId id="272" r:id="rId26"/>
    <p:sldId id="281" r:id="rId27"/>
    <p:sldId id="282" r:id="rId28"/>
    <p:sldId id="283" r:id="rId29"/>
    <p:sldId id="284" r:id="rId30"/>
    <p:sldId id="285"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59"/>
    <p:restoredTop sz="79458"/>
  </p:normalViewPr>
  <p:slideViewPr>
    <p:cSldViewPr snapToGrid="0" snapToObjects="1">
      <p:cViewPr>
        <p:scale>
          <a:sx n="40" d="100"/>
          <a:sy n="40" d="100"/>
        </p:scale>
        <p:origin x="520" y="9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notesMaster" Target="notesMasters/notes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C1F356-3769-BB49-88E7-C142EA46034B}" type="datetimeFigureOut">
              <a:rPr lang="en-US" smtClean="0"/>
              <a:t>11/30/17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0CDC5C-7659-BB45-82FD-D8E3EFFDC3B3}" type="slidenum">
              <a:rPr lang="en-US" smtClean="0"/>
              <a:t>‹#›</a:t>
            </a:fld>
            <a:endParaRPr lang="en-US"/>
          </a:p>
        </p:txBody>
      </p:sp>
    </p:spTree>
    <p:extLst>
      <p:ext uri="{BB962C8B-B14F-4D97-AF65-F5344CB8AC3E}">
        <p14:creationId xmlns:p14="http://schemas.microsoft.com/office/powerpoint/2010/main" val="5181586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Nonsteroid hormones:</a:t>
            </a:r>
          </a:p>
          <a:p>
            <a:pPr marL="171450" indent="-171450">
              <a:buFont typeface="Arial" charset="0"/>
              <a:buChar char="•"/>
            </a:pPr>
            <a:r>
              <a:rPr lang="en-US" dirty="0" smtClean="0"/>
              <a:t>think loc</a:t>
            </a:r>
            <a:r>
              <a:rPr lang="en-US" baseline="0" dirty="0" smtClean="0"/>
              <a:t>k and key</a:t>
            </a:r>
          </a:p>
          <a:p>
            <a:pPr marL="171450" marR="0" indent="-171450" algn="l" defTabSz="914400" rtl="0" eaLnBrk="1" fontAlgn="auto" latinLnBrk="0" hangingPunct="1">
              <a:lnSpc>
                <a:spcPct val="100000"/>
              </a:lnSpc>
              <a:spcBef>
                <a:spcPts val="0"/>
              </a:spcBef>
              <a:spcAft>
                <a:spcPts val="0"/>
              </a:spcAft>
              <a:buClrTx/>
              <a:buSzTx/>
              <a:buFont typeface="Arial" charset="0"/>
              <a:buChar char="•"/>
              <a:tabLst/>
              <a:defRPr/>
            </a:pPr>
            <a:r>
              <a:rPr lang="en-US" dirty="0" smtClean="0"/>
              <a:t>message leaves gland and goes directly to target cell which activates molecule within target cell called second messengers.</a:t>
            </a:r>
          </a:p>
          <a:p>
            <a:pPr marL="171450" marR="0" indent="-171450" algn="l" defTabSz="914400" rtl="0" eaLnBrk="1" fontAlgn="auto" latinLnBrk="0" hangingPunct="1">
              <a:lnSpc>
                <a:spcPct val="100000"/>
              </a:lnSpc>
              <a:spcBef>
                <a:spcPts val="0"/>
              </a:spcBef>
              <a:spcAft>
                <a:spcPts val="0"/>
              </a:spcAft>
              <a:buClrTx/>
              <a:buSzTx/>
              <a:buFont typeface="Arial" charset="0"/>
              <a:buChar char="•"/>
              <a:tabLst/>
              <a:defRPr/>
            </a:pPr>
            <a:r>
              <a:rPr lang="en-US" dirty="0" smtClean="0"/>
              <a:t>Cyclic</a:t>
            </a:r>
            <a:r>
              <a:rPr lang="en-US" baseline="0" dirty="0" smtClean="0"/>
              <a:t> AMP -  ATP molecules changed to cyclic AMP which serves as the second messenger, delivering info inside the ell that regulates the cell’s activity. </a:t>
            </a:r>
            <a:endParaRPr lang="en-US" dirty="0" smtClean="0"/>
          </a:p>
          <a:p>
            <a:pPr marL="171450" indent="-171450">
              <a:buFont typeface="Arial" charset="0"/>
              <a:buChar char="•"/>
            </a:pPr>
            <a:endParaRPr lang="en-US" dirty="0"/>
          </a:p>
        </p:txBody>
      </p:sp>
      <p:sp>
        <p:nvSpPr>
          <p:cNvPr id="4" name="Slide Number Placeholder 3"/>
          <p:cNvSpPr>
            <a:spLocks noGrp="1"/>
          </p:cNvSpPr>
          <p:nvPr>
            <p:ph type="sldNum" sz="quarter" idx="10"/>
          </p:nvPr>
        </p:nvSpPr>
        <p:spPr/>
        <p:txBody>
          <a:bodyPr/>
          <a:lstStyle/>
          <a:p>
            <a:fld id="{A20CDC5C-7659-BB45-82FD-D8E3EFFDC3B3}" type="slidenum">
              <a:rPr lang="en-US" smtClean="0"/>
              <a:t>4</a:t>
            </a:fld>
            <a:endParaRPr lang="en-US"/>
          </a:p>
        </p:txBody>
      </p:sp>
    </p:spTree>
    <p:extLst>
      <p:ext uri="{BB962C8B-B14F-4D97-AF65-F5344CB8AC3E}">
        <p14:creationId xmlns:p14="http://schemas.microsoft.com/office/powerpoint/2010/main" val="4480080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Left. Nonsteroid </a:t>
            </a:r>
            <a:r>
              <a:rPr lang="mr-IN" dirty="0" smtClean="0"/>
              <a:t>–</a:t>
            </a:r>
            <a:r>
              <a:rPr lang="en-US" dirty="0" smtClean="0"/>
              <a:t> </a:t>
            </a:r>
            <a:r>
              <a:rPr lang="en-US" b="1" dirty="0" smtClean="0"/>
              <a:t>second messenger, </a:t>
            </a:r>
            <a:r>
              <a:rPr lang="en-US" b="0" dirty="0" smtClean="0"/>
              <a:t>hormone</a:t>
            </a:r>
            <a:r>
              <a:rPr lang="en-US" b="0" baseline="0" dirty="0" smtClean="0"/>
              <a:t> does not enter membrane. </a:t>
            </a:r>
            <a:endParaRPr lang="en-US" dirty="0" smtClean="0"/>
          </a:p>
          <a:p>
            <a:r>
              <a:rPr lang="en-US" dirty="0" smtClean="0"/>
              <a:t>Right Steroid </a:t>
            </a:r>
            <a:r>
              <a:rPr lang="mr-IN" dirty="0" smtClean="0"/>
              <a:t>–</a:t>
            </a:r>
            <a:r>
              <a:rPr lang="en-US" baseline="0" dirty="0" smtClean="0"/>
              <a:t> </a:t>
            </a:r>
            <a:r>
              <a:rPr lang="en-US" b="1" baseline="0" dirty="0" smtClean="0"/>
              <a:t>enters nucleus, </a:t>
            </a:r>
            <a:r>
              <a:rPr lang="en-US" b="0" baseline="0" dirty="0" smtClean="0"/>
              <a:t>hormone creates protein that produces effect on target cell. </a:t>
            </a:r>
            <a:endParaRPr lang="en-US" dirty="0"/>
          </a:p>
        </p:txBody>
      </p:sp>
      <p:sp>
        <p:nvSpPr>
          <p:cNvPr id="4" name="Slide Number Placeholder 3"/>
          <p:cNvSpPr>
            <a:spLocks noGrp="1"/>
          </p:cNvSpPr>
          <p:nvPr>
            <p:ph type="sldNum" sz="quarter" idx="10"/>
          </p:nvPr>
        </p:nvSpPr>
        <p:spPr/>
        <p:txBody>
          <a:bodyPr/>
          <a:lstStyle/>
          <a:p>
            <a:fld id="{A20CDC5C-7659-BB45-82FD-D8E3EFFDC3B3}" type="slidenum">
              <a:rPr lang="en-US" smtClean="0"/>
              <a:t>5</a:t>
            </a:fld>
            <a:endParaRPr lang="en-US"/>
          </a:p>
        </p:txBody>
      </p:sp>
    </p:spTree>
    <p:extLst>
      <p:ext uri="{BB962C8B-B14F-4D97-AF65-F5344CB8AC3E}">
        <p14:creationId xmlns:p14="http://schemas.microsoft.com/office/powerpoint/2010/main" val="7664720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charset="0"/>
              <a:buChar char="•"/>
              <a:tabLst/>
              <a:defRPr/>
            </a:pPr>
            <a:r>
              <a:rPr lang="en-US" altLang="en-US" dirty="0" smtClean="0">
                <a:latin typeface="Times New Roman" charset="0"/>
                <a:ea typeface="MS PGothic" charset="-128"/>
              </a:rPr>
              <a:t>PGs, along with several other tissue hormones, are sometimes called </a:t>
            </a:r>
            <a:r>
              <a:rPr lang="en-US" altLang="en-US" i="1" dirty="0" smtClean="0">
                <a:latin typeface="Times New Roman" charset="0"/>
                <a:ea typeface="MS PGothic" charset="-128"/>
              </a:rPr>
              <a:t>paracrine agents.</a:t>
            </a:r>
          </a:p>
          <a:p>
            <a:endParaRPr lang="en-US" dirty="0"/>
          </a:p>
        </p:txBody>
      </p:sp>
      <p:sp>
        <p:nvSpPr>
          <p:cNvPr id="4" name="Slide Number Placeholder 3"/>
          <p:cNvSpPr>
            <a:spLocks noGrp="1"/>
          </p:cNvSpPr>
          <p:nvPr>
            <p:ph type="sldNum" sz="quarter" idx="10"/>
          </p:nvPr>
        </p:nvSpPr>
        <p:spPr/>
        <p:txBody>
          <a:bodyPr/>
          <a:lstStyle/>
          <a:p>
            <a:fld id="{A20CDC5C-7659-BB45-82FD-D8E3EFFDC3B3}" type="slidenum">
              <a:rPr lang="en-US" smtClean="0"/>
              <a:t>8</a:t>
            </a:fld>
            <a:endParaRPr lang="en-US"/>
          </a:p>
        </p:txBody>
      </p:sp>
    </p:spTree>
    <p:extLst>
      <p:ext uri="{BB962C8B-B14F-4D97-AF65-F5344CB8AC3E}">
        <p14:creationId xmlns:p14="http://schemas.microsoft.com/office/powerpoint/2010/main" val="10699912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Bef>
                <a:spcPct val="0"/>
              </a:spcBef>
              <a:buFont typeface="Arial" charset="0"/>
              <a:buChar char="•"/>
            </a:pPr>
            <a:r>
              <a:rPr lang="en-US" altLang="en-US" dirty="0">
                <a:ea typeface="MS PGothic" charset="-128"/>
              </a:rPr>
              <a:t>Structure of the pituitary gland</a:t>
            </a:r>
          </a:p>
          <a:p>
            <a:pPr marL="171450" marR="0" lvl="0" indent="-171450" algn="l" defTabSz="914400" rtl="0" eaLnBrk="1" fontAlgn="auto" latinLnBrk="0" hangingPunct="1">
              <a:lnSpc>
                <a:spcPct val="100000"/>
              </a:lnSpc>
              <a:spcBef>
                <a:spcPct val="0"/>
              </a:spcBef>
              <a:spcAft>
                <a:spcPts val="0"/>
              </a:spcAft>
              <a:buClrTx/>
              <a:buSzTx/>
              <a:buFont typeface="Arial" charset="0"/>
              <a:buChar char="•"/>
              <a:tabLst/>
              <a:defRPr/>
            </a:pPr>
            <a:r>
              <a:rPr lang="en-US" altLang="en-US" dirty="0" smtClean="0">
                <a:latin typeface="Times New Roman" charset="0"/>
                <a:ea typeface="MS PGothic" charset="-128"/>
              </a:rPr>
              <a:t>Because </a:t>
            </a:r>
            <a:r>
              <a:rPr lang="en-US" altLang="en-US" dirty="0">
                <a:latin typeface="Times New Roman" charset="0"/>
                <a:ea typeface="MS PGothic" charset="-128"/>
              </a:rPr>
              <a:t>the anterior pituitary gland exerts tropic control over the structure and function of the thyroid gland, the adrenal cortex, the ovarian follicles, and the corpus luteum, it was sometimes called the </a:t>
            </a:r>
            <a:r>
              <a:rPr lang="en-US" altLang="en-US" i="1" dirty="0">
                <a:latin typeface="Times New Roman" charset="0"/>
                <a:ea typeface="MS PGothic" charset="-128"/>
              </a:rPr>
              <a:t>master gland</a:t>
            </a:r>
            <a:r>
              <a:rPr lang="en-US" altLang="en-US" dirty="0">
                <a:latin typeface="Times New Roman" charset="0"/>
                <a:ea typeface="MS PGothic" charset="-128"/>
              </a:rPr>
              <a:t>. </a:t>
            </a:r>
          </a:p>
          <a:p>
            <a:pPr marL="171450" lvl="0" indent="-171450">
              <a:spcBef>
                <a:spcPct val="0"/>
              </a:spcBef>
              <a:buFont typeface="Arial" charset="0"/>
              <a:buChar char="•"/>
            </a:pPr>
            <a:endParaRPr lang="en-US" altLang="en-US" dirty="0">
              <a:ea typeface="MS PGothic" charset="-128"/>
            </a:endParaRPr>
          </a:p>
          <a:p>
            <a:pPr marL="171450" lvl="0" indent="-171450">
              <a:spcBef>
                <a:spcPct val="0"/>
              </a:spcBef>
              <a:buFont typeface="Arial" charset="0"/>
              <a:buChar char="•"/>
            </a:pPr>
            <a:endParaRPr lang="en-US" altLang="en-US" dirty="0">
              <a:ea typeface="MS PGothic" charset="-128"/>
            </a:endParaRPr>
          </a:p>
          <a:p>
            <a:pPr marL="171450" indent="-171450">
              <a:buFont typeface="Arial" charset="0"/>
              <a:buChar char="•"/>
            </a:pPr>
            <a:endParaRPr lang="en-US" dirty="0"/>
          </a:p>
        </p:txBody>
      </p:sp>
      <p:sp>
        <p:nvSpPr>
          <p:cNvPr id="4" name="Slide Number Placeholder 3"/>
          <p:cNvSpPr>
            <a:spLocks noGrp="1"/>
          </p:cNvSpPr>
          <p:nvPr>
            <p:ph type="sldNum" sz="quarter" idx="10"/>
          </p:nvPr>
        </p:nvSpPr>
        <p:spPr/>
        <p:txBody>
          <a:bodyPr/>
          <a:lstStyle/>
          <a:p>
            <a:fld id="{A20CDC5C-7659-BB45-82FD-D8E3EFFDC3B3}" type="slidenum">
              <a:rPr lang="en-US" smtClean="0"/>
              <a:t>9</a:t>
            </a:fld>
            <a:endParaRPr lang="en-US"/>
          </a:p>
        </p:txBody>
      </p:sp>
    </p:spTree>
    <p:extLst>
      <p:ext uri="{BB962C8B-B14F-4D97-AF65-F5344CB8AC3E}">
        <p14:creationId xmlns:p14="http://schemas.microsoft.com/office/powerpoint/2010/main" val="11964348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smtClean="0">
                <a:latin typeface="Times New Roman" charset="0"/>
                <a:ea typeface="MS PGothic" charset="-128"/>
              </a:rPr>
              <a:t>Calcitonin and parathyroid hormones have antagonistic (opposite) effects on calcium concentration in the blood.</a:t>
            </a:r>
          </a:p>
          <a:p>
            <a:endParaRPr lang="en-US" dirty="0"/>
          </a:p>
        </p:txBody>
      </p:sp>
      <p:sp>
        <p:nvSpPr>
          <p:cNvPr id="4" name="Slide Number Placeholder 3"/>
          <p:cNvSpPr>
            <a:spLocks noGrp="1"/>
          </p:cNvSpPr>
          <p:nvPr>
            <p:ph type="sldNum" sz="quarter" idx="10"/>
          </p:nvPr>
        </p:nvSpPr>
        <p:spPr/>
        <p:txBody>
          <a:bodyPr/>
          <a:lstStyle/>
          <a:p>
            <a:fld id="{A20CDC5C-7659-BB45-82FD-D8E3EFFDC3B3}" type="slidenum">
              <a:rPr lang="en-US" smtClean="0"/>
              <a:t>14</a:t>
            </a:fld>
            <a:endParaRPr lang="en-US"/>
          </a:p>
        </p:txBody>
      </p:sp>
    </p:spTree>
    <p:extLst>
      <p:ext uri="{BB962C8B-B14F-4D97-AF65-F5344CB8AC3E}">
        <p14:creationId xmlns:p14="http://schemas.microsoft.com/office/powerpoint/2010/main" val="14341552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altLang="en-US" sz="2800" dirty="0" smtClean="0">
                <a:ea typeface="MS PGothic" charset="-128"/>
              </a:rPr>
              <a:t>Adrenal cortex:</a:t>
            </a:r>
          </a:p>
          <a:p>
            <a:pPr marL="457200" indent="-457200">
              <a:spcBef>
                <a:spcPct val="0"/>
              </a:spcBef>
              <a:buFont typeface="Arial" charset="0"/>
              <a:buChar char="•"/>
            </a:pPr>
            <a:r>
              <a:rPr lang="en-US" altLang="en-US" sz="2800" dirty="0" smtClean="0">
                <a:ea typeface="MS PGothic" charset="-128"/>
              </a:rPr>
              <a:t>The outer zone of the adrenal cortex cells secretes hormones called mineralocorticoids. The main mineralocorticoid is the hormone aldosterone.</a:t>
            </a:r>
          </a:p>
          <a:p>
            <a:pPr marL="457200" indent="-457200">
              <a:spcBef>
                <a:spcPct val="0"/>
              </a:spcBef>
              <a:buFont typeface="Arial" charset="0"/>
              <a:buChar char="•"/>
            </a:pPr>
            <a:r>
              <a:rPr lang="en-US" altLang="en-US" sz="2800" dirty="0" smtClean="0">
                <a:ea typeface="MS PGothic" charset="-128"/>
              </a:rPr>
              <a:t>The</a:t>
            </a:r>
            <a:r>
              <a:rPr lang="en-US" altLang="en-US" sz="2800" baseline="0" dirty="0" smtClean="0">
                <a:ea typeface="MS PGothic" charset="-128"/>
              </a:rPr>
              <a:t> middle zone secretes glucocorticoids. The chief glucocorticoid is cortisol. </a:t>
            </a:r>
          </a:p>
          <a:p>
            <a:pPr marL="457200" indent="-457200">
              <a:spcBef>
                <a:spcPct val="0"/>
              </a:spcBef>
              <a:buFont typeface="Arial" charset="0"/>
              <a:buChar char="•"/>
            </a:pPr>
            <a:r>
              <a:rPr lang="en-US" altLang="en-US" sz="2800" baseline="0" dirty="0" smtClean="0">
                <a:ea typeface="MS PGothic" charset="-128"/>
              </a:rPr>
              <a:t>The innermost or deepest zone of the cortex secretes small amounts of sex hormones.</a:t>
            </a:r>
          </a:p>
          <a:p>
            <a:pPr marL="457200" indent="-457200">
              <a:spcBef>
                <a:spcPct val="0"/>
              </a:spcBef>
              <a:buFont typeface="Arial" charset="0"/>
              <a:buChar char="•"/>
            </a:pPr>
            <a:endParaRPr lang="en-US" altLang="en-US" sz="2800" dirty="0" smtClean="0">
              <a:ea typeface="MS PGothic" charset="-128"/>
            </a:endParaRPr>
          </a:p>
          <a:p>
            <a:endParaRPr lang="en-US" dirty="0"/>
          </a:p>
        </p:txBody>
      </p:sp>
      <p:sp>
        <p:nvSpPr>
          <p:cNvPr id="4" name="Slide Number Placeholder 3"/>
          <p:cNvSpPr>
            <a:spLocks noGrp="1"/>
          </p:cNvSpPr>
          <p:nvPr>
            <p:ph type="sldNum" sz="quarter" idx="10"/>
          </p:nvPr>
        </p:nvSpPr>
        <p:spPr/>
        <p:txBody>
          <a:bodyPr/>
          <a:lstStyle/>
          <a:p>
            <a:fld id="{A20CDC5C-7659-BB45-82FD-D8E3EFFDC3B3}" type="slidenum">
              <a:rPr lang="en-US" smtClean="0"/>
              <a:t>15</a:t>
            </a:fld>
            <a:endParaRPr lang="en-US"/>
          </a:p>
        </p:txBody>
      </p:sp>
    </p:spTree>
    <p:extLst>
      <p:ext uri="{BB962C8B-B14F-4D97-AF65-F5344CB8AC3E}">
        <p14:creationId xmlns:p14="http://schemas.microsoft.com/office/powerpoint/2010/main" val="1675421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0CDC5C-7659-BB45-82FD-D8E3EFFDC3B3}" type="slidenum">
              <a:rPr lang="en-US" smtClean="0"/>
              <a:t>18</a:t>
            </a:fld>
            <a:endParaRPr lang="en-US"/>
          </a:p>
        </p:txBody>
      </p:sp>
    </p:spTree>
    <p:extLst>
      <p:ext uri="{BB962C8B-B14F-4D97-AF65-F5344CB8AC3E}">
        <p14:creationId xmlns:p14="http://schemas.microsoft.com/office/powerpoint/2010/main" val="8886556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altLang="en-US" dirty="0" smtClean="0">
                <a:latin typeface="Times New Roman" charset="0"/>
                <a:ea typeface="MS PGothic" charset="-128"/>
              </a:rPr>
              <a:t>The pancreatic islets are also known as the </a:t>
            </a:r>
            <a:r>
              <a:rPr lang="en-US" altLang="en-US" i="1" dirty="0" smtClean="0">
                <a:latin typeface="Times New Roman" charset="0"/>
                <a:ea typeface="MS PGothic" charset="-128"/>
              </a:rPr>
              <a:t>islets of Langerhans.</a:t>
            </a:r>
          </a:p>
          <a:p>
            <a:pPr marL="171450" indent="-171450">
              <a:buFont typeface="Arial" charset="0"/>
              <a:buChar char="•"/>
            </a:pPr>
            <a:r>
              <a:rPr lang="en-US" altLang="en-US" dirty="0" smtClean="0">
                <a:latin typeface="Times New Roman" charset="0"/>
                <a:ea typeface="MS PGothic" charset="-128"/>
              </a:rPr>
              <a:t>These glands are little clumps of cells scattered like islands in a sea among the exocrine cells of the pancreas.</a:t>
            </a:r>
          </a:p>
          <a:p>
            <a:pPr marL="171450" indent="-171450">
              <a:buFont typeface="Arial" charset="0"/>
              <a:buChar char="•"/>
            </a:pPr>
            <a:r>
              <a:rPr lang="en-US" altLang="en-US" dirty="0" smtClean="0">
                <a:latin typeface="Times New Roman" charset="0"/>
                <a:ea typeface="MS PGothic" charset="-128"/>
              </a:rPr>
              <a:t>If the pancreatic islets secrete too little insulin (type 1 diabetes mellitus), less glucose leaves the blood to enter the cells, so blood glucose increases dramatically.</a:t>
            </a:r>
          </a:p>
          <a:p>
            <a:pPr marL="171450" indent="-171450">
              <a:buFont typeface="Arial" charset="0"/>
              <a:buChar char="•"/>
            </a:pPr>
            <a:r>
              <a:rPr lang="en-US" altLang="en-US" dirty="0" smtClean="0">
                <a:latin typeface="Times New Roman" charset="0"/>
                <a:ea typeface="MS PGothic" charset="-128"/>
              </a:rPr>
              <a:t>Most cases of type 2 diabetes mellitus result from decrease of insulin and an abnormality of the insulin receptors.</a:t>
            </a:r>
          </a:p>
          <a:p>
            <a:endParaRPr lang="en-US" dirty="0"/>
          </a:p>
        </p:txBody>
      </p:sp>
      <p:sp>
        <p:nvSpPr>
          <p:cNvPr id="4" name="Slide Number Placeholder 3"/>
          <p:cNvSpPr>
            <a:spLocks noGrp="1"/>
          </p:cNvSpPr>
          <p:nvPr>
            <p:ph type="sldNum" sz="quarter" idx="10"/>
          </p:nvPr>
        </p:nvSpPr>
        <p:spPr/>
        <p:txBody>
          <a:bodyPr/>
          <a:lstStyle/>
          <a:p>
            <a:fld id="{A20CDC5C-7659-BB45-82FD-D8E3EFFDC3B3}" type="slidenum">
              <a:rPr lang="en-US" smtClean="0"/>
              <a:t>20</a:t>
            </a:fld>
            <a:endParaRPr lang="en-US"/>
          </a:p>
        </p:txBody>
      </p:sp>
    </p:spTree>
    <p:extLst>
      <p:ext uri="{BB962C8B-B14F-4D97-AF65-F5344CB8AC3E}">
        <p14:creationId xmlns:p14="http://schemas.microsoft.com/office/powerpoint/2010/main" val="10208525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smtClean="0"/>
              <a:t>11/30/17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smtClean="0"/>
              <a:t>11/30/17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smtClean="0"/>
              <a:t>11/30/17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smtClean="0"/>
              <a:t>11/30/17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0EBB0C4-6273-4C6E-B9BD-2EDC30F1CD52}" type="datetimeFigureOut">
              <a:rPr lang="en-US" smtClean="0"/>
              <a:t>11/30/17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smtClean="0"/>
              <a:t>11/30/17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smtClean="0"/>
              <a:t>11/30/17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smtClean="0"/>
              <a:t>11/30/17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smtClean="0"/>
              <a:t>11/30/17</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2ABBEA6-7C60-4B02-AE87-00D78D8422AF}" type="datetimeFigureOut">
              <a:rPr lang="en-US" smtClean="0"/>
              <a:t>11/30/17</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CAD897-D46E-4AD2-BD9B-49DD3E640873}" type="datetimeFigureOut">
              <a:rPr lang="en-US" smtClean="0"/>
              <a:t>11/30/17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8624D31-43A5-475A-80CF-332C9F6DCF35}" type="datetimeFigureOut">
              <a:rPr lang="en-US" smtClean="0"/>
              <a:t>11/30/17</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smtClean="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272025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7.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tif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3.jpg"/><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Chapter 11: Endocrine System </a:t>
            </a:r>
            <a:endParaRPr lang="en-US" dirty="0"/>
          </a:p>
        </p:txBody>
      </p:sp>
      <p:sp>
        <p:nvSpPr>
          <p:cNvPr id="3" name="Subtitle 2"/>
          <p:cNvSpPr>
            <a:spLocks noGrp="1"/>
          </p:cNvSpPr>
          <p:nvPr>
            <p:ph type="subTitle" idx="1"/>
          </p:nvPr>
        </p:nvSpPr>
        <p:spPr/>
        <p:txBody>
          <a:bodyPr/>
          <a:lstStyle/>
          <a:p>
            <a:r>
              <a:rPr lang="en-US" dirty="0" smtClean="0"/>
              <a:t>A&amp;P130	North-West College</a:t>
            </a:r>
          </a:p>
          <a:p>
            <a:r>
              <a:rPr lang="en-US" dirty="0" smtClean="0"/>
              <a:t>Ms. Escoto</a:t>
            </a:r>
          </a:p>
          <a:p>
            <a:endParaRPr lang="en-US" dirty="0"/>
          </a:p>
        </p:txBody>
      </p:sp>
    </p:spTree>
    <p:extLst>
      <p:ext uri="{BB962C8B-B14F-4D97-AF65-F5344CB8AC3E}">
        <p14:creationId xmlns:p14="http://schemas.microsoft.com/office/powerpoint/2010/main" val="16125182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Major Hormones</a:t>
            </a:r>
            <a:endParaRPr lang="en-US" dirty="0"/>
          </a:p>
        </p:txBody>
      </p:sp>
      <p:sp>
        <p:nvSpPr>
          <p:cNvPr id="3" name="Content Placeholder 2"/>
          <p:cNvSpPr>
            <a:spLocks noGrp="1"/>
          </p:cNvSpPr>
          <p:nvPr>
            <p:ph idx="1"/>
          </p:nvPr>
        </p:nvSpPr>
        <p:spPr/>
        <p:txBody>
          <a:bodyPr>
            <a:normAutofit/>
          </a:bodyPr>
          <a:lstStyle/>
          <a:p>
            <a:pPr lvl="1">
              <a:spcBef>
                <a:spcPct val="0"/>
              </a:spcBef>
              <a:buFont typeface="Arial" charset="0"/>
              <a:buChar char="•"/>
            </a:pPr>
            <a:r>
              <a:rPr lang="en-US" altLang="en-US" sz="1600" dirty="0">
                <a:ea typeface="MS PGothic" charset="-128"/>
              </a:rPr>
              <a:t>TSH</a:t>
            </a:r>
          </a:p>
          <a:p>
            <a:pPr lvl="2">
              <a:spcBef>
                <a:spcPct val="0"/>
              </a:spcBef>
              <a:buFont typeface="Arial" charset="0"/>
              <a:buChar char="•"/>
            </a:pPr>
            <a:r>
              <a:rPr lang="en-US" altLang="en-US" sz="1600" dirty="0">
                <a:ea typeface="MS PGothic" charset="-128"/>
              </a:rPr>
              <a:t>Stimulates growth of the thyroid gland; also stimulates it to secrete thyroid hormone</a:t>
            </a:r>
          </a:p>
          <a:p>
            <a:pPr lvl="1">
              <a:spcBef>
                <a:spcPct val="0"/>
              </a:spcBef>
              <a:buFont typeface="Arial" charset="0"/>
              <a:buChar char="•"/>
            </a:pPr>
            <a:r>
              <a:rPr lang="en-US" altLang="en-US" sz="1600" dirty="0">
                <a:ea typeface="MS PGothic" charset="-128"/>
              </a:rPr>
              <a:t>ACTH</a:t>
            </a:r>
          </a:p>
          <a:p>
            <a:pPr lvl="2">
              <a:spcBef>
                <a:spcPct val="0"/>
              </a:spcBef>
              <a:buFont typeface="Arial" charset="0"/>
              <a:buChar char="•"/>
            </a:pPr>
            <a:r>
              <a:rPr lang="en-US" altLang="en-US" sz="1600" dirty="0">
                <a:ea typeface="MS PGothic" charset="-128"/>
              </a:rPr>
              <a:t>Stimulates growth of the adrenal cortex and stimulates it to secrete glucocorticoids (mainly cortisol)</a:t>
            </a:r>
          </a:p>
          <a:p>
            <a:pPr lvl="1">
              <a:spcBef>
                <a:spcPct val="0"/>
              </a:spcBef>
              <a:buFont typeface="Arial" charset="0"/>
              <a:buChar char="•"/>
            </a:pPr>
            <a:r>
              <a:rPr lang="en-US" altLang="en-US" sz="1600" dirty="0">
                <a:ea typeface="MS PGothic" charset="-128"/>
              </a:rPr>
              <a:t>FSH</a:t>
            </a:r>
          </a:p>
          <a:p>
            <a:pPr lvl="2">
              <a:spcBef>
                <a:spcPct val="0"/>
              </a:spcBef>
              <a:buFont typeface="Arial" charset="0"/>
              <a:buChar char="•"/>
            </a:pPr>
            <a:r>
              <a:rPr lang="en-US" altLang="en-US" sz="1600" dirty="0">
                <a:ea typeface="MS PGothic" charset="-128"/>
              </a:rPr>
              <a:t>Initiates growth of ovarian follicles each month in the ovary and stimulates one or more follicles to develop to the stage of maturity and ovulation</a:t>
            </a:r>
          </a:p>
          <a:p>
            <a:pPr lvl="2">
              <a:spcBef>
                <a:spcPct val="0"/>
              </a:spcBef>
              <a:buFont typeface="Arial" charset="0"/>
              <a:buChar char="•"/>
            </a:pPr>
            <a:r>
              <a:rPr lang="en-US" altLang="en-US" sz="1600" dirty="0">
                <a:ea typeface="MS PGothic" charset="-128"/>
              </a:rPr>
              <a:t>Stimulates estrogen secretion by developing follicles</a:t>
            </a:r>
          </a:p>
          <a:p>
            <a:pPr lvl="2">
              <a:spcBef>
                <a:spcPct val="0"/>
              </a:spcBef>
              <a:buFont typeface="Arial" charset="0"/>
              <a:buChar char="•"/>
            </a:pPr>
            <a:r>
              <a:rPr lang="en-US" altLang="en-US" sz="1600" dirty="0">
                <a:ea typeface="MS PGothic" charset="-128"/>
              </a:rPr>
              <a:t>Stimulates sperm production in the </a:t>
            </a:r>
            <a:r>
              <a:rPr lang="en-US" altLang="en-US" sz="1600" dirty="0" smtClean="0">
                <a:ea typeface="MS PGothic" charset="-128"/>
              </a:rPr>
              <a:t>male</a:t>
            </a:r>
          </a:p>
          <a:p>
            <a:pPr lvl="1">
              <a:spcBef>
                <a:spcPct val="0"/>
              </a:spcBef>
            </a:pPr>
            <a:r>
              <a:rPr lang="en-US" altLang="en-US" sz="1600" dirty="0">
                <a:ea typeface="MS PGothic" charset="-128"/>
              </a:rPr>
              <a:t>Oxytocin (OT)</a:t>
            </a:r>
          </a:p>
          <a:p>
            <a:pPr lvl="2">
              <a:spcBef>
                <a:spcPct val="0"/>
              </a:spcBef>
            </a:pPr>
            <a:r>
              <a:rPr lang="en-US" altLang="en-US" sz="1600" dirty="0">
                <a:ea typeface="MS PGothic" charset="-128"/>
              </a:rPr>
              <a:t>Stimulates the pregnant uterus to contract</a:t>
            </a:r>
          </a:p>
          <a:p>
            <a:pPr lvl="2">
              <a:spcBef>
                <a:spcPct val="0"/>
              </a:spcBef>
            </a:pPr>
            <a:r>
              <a:rPr lang="en-US" altLang="en-US" sz="1600" dirty="0">
                <a:ea typeface="MS PGothic" charset="-128"/>
              </a:rPr>
              <a:t>May initiate labor</a:t>
            </a:r>
          </a:p>
          <a:p>
            <a:pPr lvl="2">
              <a:spcBef>
                <a:spcPct val="0"/>
              </a:spcBef>
            </a:pPr>
            <a:r>
              <a:rPr lang="en-US" altLang="en-US" sz="1600" dirty="0">
                <a:ea typeface="MS PGothic" charset="-128"/>
              </a:rPr>
              <a:t>Causes glandular cells of the breast to release milk into ducts</a:t>
            </a:r>
          </a:p>
          <a:p>
            <a:pPr lvl="2">
              <a:spcBef>
                <a:spcPct val="0"/>
              </a:spcBef>
            </a:pPr>
            <a:r>
              <a:rPr lang="en-US" altLang="en-US" sz="1600" dirty="0">
                <a:ea typeface="MS PGothic" charset="-128"/>
              </a:rPr>
              <a:t>Enhances social bonding</a:t>
            </a:r>
          </a:p>
          <a:p>
            <a:pPr lvl="1">
              <a:spcBef>
                <a:spcPct val="0"/>
              </a:spcBef>
              <a:buFont typeface="Arial" charset="0"/>
              <a:buChar char="•"/>
            </a:pPr>
            <a:endParaRPr lang="en-US" altLang="en-US" sz="1600" dirty="0">
              <a:ea typeface="MS PGothic" charset="-128"/>
            </a:endParaRPr>
          </a:p>
          <a:p>
            <a:pPr>
              <a:buFont typeface="Arial" charset="0"/>
              <a:buChar char="•"/>
            </a:pPr>
            <a:endParaRPr lang="en-US" sz="1600" dirty="0"/>
          </a:p>
        </p:txBody>
      </p:sp>
    </p:spTree>
    <p:extLst>
      <p:ext uri="{BB962C8B-B14F-4D97-AF65-F5344CB8AC3E}">
        <p14:creationId xmlns:p14="http://schemas.microsoft.com/office/powerpoint/2010/main" val="11382731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Major Hormones (continued)</a:t>
            </a:r>
            <a:endParaRPr lang="en-US" dirty="0"/>
          </a:p>
        </p:txBody>
      </p:sp>
      <p:sp>
        <p:nvSpPr>
          <p:cNvPr id="3" name="Content Placeholder 2"/>
          <p:cNvSpPr>
            <a:spLocks noGrp="1"/>
          </p:cNvSpPr>
          <p:nvPr>
            <p:ph idx="1"/>
          </p:nvPr>
        </p:nvSpPr>
        <p:spPr/>
        <p:txBody>
          <a:bodyPr>
            <a:normAutofit/>
          </a:bodyPr>
          <a:lstStyle/>
          <a:p>
            <a:pPr lvl="1">
              <a:spcBef>
                <a:spcPct val="0"/>
              </a:spcBef>
              <a:buFont typeface="Arial" charset="0"/>
              <a:buChar char="•"/>
            </a:pPr>
            <a:r>
              <a:rPr lang="en-US" altLang="en-US" sz="2000" dirty="0">
                <a:ea typeface="MS PGothic" charset="-128"/>
              </a:rPr>
              <a:t>LH</a:t>
            </a:r>
          </a:p>
          <a:p>
            <a:pPr lvl="2">
              <a:spcBef>
                <a:spcPct val="0"/>
              </a:spcBef>
              <a:buFont typeface="Arial" charset="0"/>
              <a:buChar char="•"/>
            </a:pPr>
            <a:r>
              <a:rPr lang="en-US" altLang="en-US" sz="1600" dirty="0">
                <a:ea typeface="MS PGothic" charset="-128"/>
              </a:rPr>
              <a:t>Acts with FSH to stimulate estrogen secretion and follicle growth to maturity</a:t>
            </a:r>
          </a:p>
          <a:p>
            <a:pPr lvl="2">
              <a:spcBef>
                <a:spcPct val="0"/>
              </a:spcBef>
              <a:buFont typeface="Arial" charset="0"/>
              <a:buChar char="•"/>
            </a:pPr>
            <a:r>
              <a:rPr lang="en-US" altLang="en-US" sz="1600" dirty="0">
                <a:ea typeface="MS PGothic" charset="-128"/>
              </a:rPr>
              <a:t>Causes ovulation</a:t>
            </a:r>
          </a:p>
          <a:p>
            <a:pPr lvl="2">
              <a:spcBef>
                <a:spcPct val="0"/>
              </a:spcBef>
              <a:buFont typeface="Arial" charset="0"/>
              <a:buChar char="•"/>
            </a:pPr>
            <a:r>
              <a:rPr lang="en-US" altLang="en-US" sz="1600" dirty="0">
                <a:ea typeface="MS PGothic" charset="-128"/>
              </a:rPr>
              <a:t>Causes luteinization of the ruptured follicle and stimulates progesterone secretion by corpus luteum</a:t>
            </a:r>
          </a:p>
          <a:p>
            <a:pPr lvl="2">
              <a:spcBef>
                <a:spcPct val="0"/>
              </a:spcBef>
              <a:buFont typeface="Arial" charset="0"/>
              <a:buChar char="•"/>
            </a:pPr>
            <a:r>
              <a:rPr lang="en-US" altLang="en-US" sz="1600" dirty="0">
                <a:ea typeface="MS PGothic" charset="-128"/>
              </a:rPr>
              <a:t>Causes interstitial cells in the testes to secrete testosterone in the </a:t>
            </a:r>
            <a:r>
              <a:rPr lang="en-US" altLang="en-US" sz="1600" dirty="0" smtClean="0">
                <a:ea typeface="MS PGothic" charset="-128"/>
              </a:rPr>
              <a:t>male</a:t>
            </a:r>
          </a:p>
          <a:p>
            <a:pPr lvl="1">
              <a:spcBef>
                <a:spcPct val="0"/>
              </a:spcBef>
            </a:pPr>
            <a:r>
              <a:rPr lang="en-US" altLang="en-US" sz="2000" dirty="0">
                <a:ea typeface="MS PGothic" charset="-128"/>
              </a:rPr>
              <a:t>GH</a:t>
            </a:r>
          </a:p>
          <a:p>
            <a:pPr lvl="2">
              <a:spcBef>
                <a:spcPct val="0"/>
              </a:spcBef>
            </a:pPr>
            <a:r>
              <a:rPr lang="en-US" altLang="en-US" sz="1600" dirty="0">
                <a:ea typeface="MS PGothic" charset="-128"/>
              </a:rPr>
              <a:t>Stimulates growth by accelerating protein anabolism</a:t>
            </a:r>
          </a:p>
          <a:p>
            <a:pPr lvl="2">
              <a:spcBef>
                <a:spcPct val="0"/>
              </a:spcBef>
            </a:pPr>
            <a:r>
              <a:rPr lang="en-US" altLang="en-US" sz="1600" dirty="0">
                <a:ea typeface="MS PGothic" charset="-128"/>
              </a:rPr>
              <a:t>Accelerates fat catabolism and slows glucose catabolism</a:t>
            </a:r>
          </a:p>
          <a:p>
            <a:pPr lvl="2">
              <a:spcBef>
                <a:spcPct val="0"/>
              </a:spcBef>
            </a:pPr>
            <a:r>
              <a:rPr lang="en-US" altLang="en-US" sz="1600" dirty="0">
                <a:ea typeface="MS PGothic" charset="-128"/>
              </a:rPr>
              <a:t>By slowing glucose catabolism, tends to increase blood glucose to higher than normal level (hyperglycemia)</a:t>
            </a:r>
          </a:p>
          <a:p>
            <a:pPr lvl="1">
              <a:spcBef>
                <a:spcPct val="0"/>
              </a:spcBef>
            </a:pPr>
            <a:r>
              <a:rPr lang="en-US" altLang="en-US" sz="2000" dirty="0">
                <a:ea typeface="MS PGothic" charset="-128"/>
              </a:rPr>
              <a:t>PRL</a:t>
            </a:r>
          </a:p>
          <a:p>
            <a:pPr lvl="2">
              <a:spcBef>
                <a:spcPct val="0"/>
              </a:spcBef>
            </a:pPr>
            <a:r>
              <a:rPr lang="en-US" altLang="en-US" sz="1600" dirty="0">
                <a:ea typeface="MS PGothic" charset="-128"/>
              </a:rPr>
              <a:t>Stimulates breast development during pregnancy and secretion of milk after the delivery of the baby</a:t>
            </a:r>
          </a:p>
          <a:p>
            <a:pPr lvl="1">
              <a:spcBef>
                <a:spcPct val="0"/>
              </a:spcBef>
            </a:pPr>
            <a:r>
              <a:rPr lang="en-US" altLang="en-US" sz="2000" dirty="0">
                <a:ea typeface="MS PGothic" charset="-128"/>
              </a:rPr>
              <a:t>Antidiuretic hormone (ADH)</a:t>
            </a:r>
          </a:p>
          <a:p>
            <a:pPr lvl="2">
              <a:spcBef>
                <a:spcPct val="0"/>
              </a:spcBef>
            </a:pPr>
            <a:r>
              <a:rPr lang="en-US" altLang="en-US" sz="1600" dirty="0">
                <a:ea typeface="MS PGothic" charset="-128"/>
              </a:rPr>
              <a:t>Accelerates water reabsorption from urine in the kidney tubules into the blood, thereby decreasing urine </a:t>
            </a:r>
            <a:r>
              <a:rPr lang="en-US" altLang="en-US" sz="1600" dirty="0" smtClean="0">
                <a:ea typeface="MS PGothic" charset="-128"/>
              </a:rPr>
              <a:t>secretion</a:t>
            </a:r>
            <a:endParaRPr lang="en-US" altLang="en-US" sz="1600" dirty="0">
              <a:ea typeface="MS PGothic" charset="-128"/>
            </a:endParaRPr>
          </a:p>
          <a:p>
            <a:pPr>
              <a:buFont typeface="Arial" charset="0"/>
              <a:buChar char="•"/>
            </a:pPr>
            <a:endParaRPr lang="en-US" dirty="0"/>
          </a:p>
        </p:txBody>
      </p:sp>
    </p:spTree>
    <p:extLst>
      <p:ext uri="{BB962C8B-B14F-4D97-AF65-F5344CB8AC3E}">
        <p14:creationId xmlns:p14="http://schemas.microsoft.com/office/powerpoint/2010/main" val="7805053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MS PGothic" charset="-128"/>
              </a:rPr>
              <a:t>Hypothalamus</a:t>
            </a:r>
            <a:endParaRPr lang="en-US" dirty="0"/>
          </a:p>
        </p:txBody>
      </p:sp>
      <p:sp>
        <p:nvSpPr>
          <p:cNvPr id="4" name="Text Placeholder 3"/>
          <p:cNvSpPr>
            <a:spLocks noGrp="1"/>
          </p:cNvSpPr>
          <p:nvPr>
            <p:ph type="body" idx="1"/>
          </p:nvPr>
        </p:nvSpPr>
        <p:spPr/>
        <p:txBody>
          <a:bodyPr/>
          <a:lstStyle/>
          <a:p>
            <a:r>
              <a:rPr lang="en-US" dirty="0" smtClean="0"/>
              <a:t>What does it secrete?</a:t>
            </a:r>
            <a:endParaRPr lang="en-US" dirty="0"/>
          </a:p>
        </p:txBody>
      </p:sp>
      <p:sp>
        <p:nvSpPr>
          <p:cNvPr id="5" name="Content Placeholder 4"/>
          <p:cNvSpPr>
            <a:spLocks noGrp="1"/>
          </p:cNvSpPr>
          <p:nvPr>
            <p:ph sz="half" idx="2"/>
          </p:nvPr>
        </p:nvSpPr>
        <p:spPr/>
        <p:txBody>
          <a:bodyPr>
            <a:normAutofit/>
          </a:bodyPr>
          <a:lstStyle/>
          <a:p>
            <a:pPr>
              <a:spcBef>
                <a:spcPct val="0"/>
              </a:spcBef>
              <a:buFont typeface="Arial" charset="0"/>
              <a:buChar char="•"/>
            </a:pPr>
            <a:r>
              <a:rPr lang="en-US" altLang="en-US" sz="2800" dirty="0" smtClean="0">
                <a:ea typeface="MS PGothic" charset="-128"/>
              </a:rPr>
              <a:t>Production </a:t>
            </a:r>
            <a:r>
              <a:rPr lang="en-US" altLang="en-US" sz="2800" dirty="0">
                <a:ea typeface="MS PGothic" charset="-128"/>
              </a:rPr>
              <a:t>of ADH and oxytocin occurs in the hypothalamus</a:t>
            </a:r>
          </a:p>
          <a:p>
            <a:pPr>
              <a:spcBef>
                <a:spcPct val="0"/>
              </a:spcBef>
              <a:buFont typeface="Arial" charset="0"/>
              <a:buChar char="•"/>
            </a:pPr>
            <a:r>
              <a:rPr lang="en-US" altLang="en-US" sz="2800" dirty="0">
                <a:ea typeface="MS PGothic" charset="-128"/>
              </a:rPr>
              <a:t>After production in the hypothalamus, hormones pass along axons into the pituitary gland</a:t>
            </a:r>
          </a:p>
          <a:p>
            <a:endParaRPr lang="en-US" sz="2800" dirty="0"/>
          </a:p>
        </p:txBody>
      </p:sp>
      <p:sp>
        <p:nvSpPr>
          <p:cNvPr id="6" name="Text Placeholder 5"/>
          <p:cNvSpPr>
            <a:spLocks noGrp="1"/>
          </p:cNvSpPr>
          <p:nvPr>
            <p:ph type="body" sz="quarter" idx="3"/>
          </p:nvPr>
        </p:nvSpPr>
        <p:spPr/>
        <p:txBody>
          <a:bodyPr/>
          <a:lstStyle/>
          <a:p>
            <a:r>
              <a:rPr lang="en-US" dirty="0" smtClean="0"/>
              <a:t>What is its function?</a:t>
            </a:r>
            <a:endParaRPr lang="en-US" dirty="0"/>
          </a:p>
        </p:txBody>
      </p:sp>
      <p:sp>
        <p:nvSpPr>
          <p:cNvPr id="7" name="Content Placeholder 6"/>
          <p:cNvSpPr>
            <a:spLocks noGrp="1"/>
          </p:cNvSpPr>
          <p:nvPr>
            <p:ph sz="quarter" idx="4"/>
          </p:nvPr>
        </p:nvSpPr>
        <p:spPr/>
        <p:txBody>
          <a:bodyPr>
            <a:normAutofit/>
          </a:bodyPr>
          <a:lstStyle/>
          <a:p>
            <a:pPr>
              <a:buFont typeface="Arial" charset="0"/>
              <a:buChar char="•"/>
            </a:pPr>
            <a:r>
              <a:rPr lang="en-US" altLang="en-US" sz="2800" dirty="0">
                <a:ea typeface="MS PGothic" charset="-128"/>
              </a:rPr>
              <a:t>The hypothalamus controls many body functions related to homeostasis (temperature, appetite, and thirst</a:t>
            </a:r>
            <a:r>
              <a:rPr lang="en-US" altLang="en-US" sz="2800" dirty="0" smtClean="0">
                <a:ea typeface="MS PGothic" charset="-128"/>
              </a:rPr>
              <a:t>)</a:t>
            </a:r>
            <a:endParaRPr lang="en-US" altLang="en-US" sz="2800" dirty="0">
              <a:ea typeface="MS PGothic" charset="-128"/>
            </a:endParaRPr>
          </a:p>
        </p:txBody>
      </p:sp>
    </p:spTree>
    <p:extLst>
      <p:ext uri="{BB962C8B-B14F-4D97-AF65-F5344CB8AC3E}">
        <p14:creationId xmlns:p14="http://schemas.microsoft.com/office/powerpoint/2010/main" val="486885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xmlns="" id="{605A42EF-68E6-4808-81CD-E5ABD0ED92C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xmlns="" id="{937C076B-00B1-4629-B27F-A86F9885FB4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a:extLst>
              <a:ext uri="{FF2B5EF4-FFF2-40B4-BE49-F238E27FC236}">
                <a16:creationId xmlns:a16="http://schemas.microsoft.com/office/drawing/2014/main" xmlns="" id="{3FE9C285-56FB-4B36-8ECA-C2D6596AA90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9" name="Straight Connector 18">
            <a:extLst>
              <a:ext uri="{FF2B5EF4-FFF2-40B4-BE49-F238E27FC236}">
                <a16:creationId xmlns:a16="http://schemas.microsoft.com/office/drawing/2014/main" xmlns="" id="{3C4A154E-1950-4755-A5FC-5998EE0CC14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11684" y="2086188"/>
            <a:ext cx="474880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pic>
        <p:nvPicPr>
          <p:cNvPr id="8" name="Picture 5" descr="f10-06ab-978032307722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3192" y="1197360"/>
            <a:ext cx="5451627" cy="414323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411685" y="634946"/>
            <a:ext cx="5127171" cy="1450757"/>
          </a:xfrm>
        </p:spPr>
        <p:txBody>
          <a:bodyPr>
            <a:normAutofit/>
          </a:bodyPr>
          <a:lstStyle/>
          <a:p>
            <a:r>
              <a:rPr lang="en-US" altLang="en-US" dirty="0">
                <a:ea typeface="MS PGothic" charset="-128"/>
              </a:rPr>
              <a:t>Thyroid </a:t>
            </a:r>
            <a:r>
              <a:rPr lang="en-US" altLang="en-US" dirty="0" smtClean="0">
                <a:ea typeface="MS PGothic" charset="-128"/>
              </a:rPr>
              <a:t>Gland and Parathyroid Gland</a:t>
            </a:r>
            <a:endParaRPr lang="en-US" dirty="0"/>
          </a:p>
        </p:txBody>
      </p:sp>
      <p:sp>
        <p:nvSpPr>
          <p:cNvPr id="7" name="Content Placeholder 6"/>
          <p:cNvSpPr>
            <a:spLocks noGrp="1"/>
          </p:cNvSpPr>
          <p:nvPr>
            <p:ph idx="1"/>
          </p:nvPr>
        </p:nvSpPr>
        <p:spPr>
          <a:xfrm>
            <a:off x="6411684" y="2198914"/>
            <a:ext cx="5127172" cy="3670180"/>
          </a:xfrm>
        </p:spPr>
        <p:txBody>
          <a:bodyPr>
            <a:normAutofit/>
          </a:bodyPr>
          <a:lstStyle/>
          <a:p>
            <a:pPr>
              <a:buFont typeface="Arial" charset="0"/>
              <a:buChar char="•"/>
            </a:pPr>
            <a:r>
              <a:rPr lang="en-US" dirty="0"/>
              <a:t>Thyroid hormones include:</a:t>
            </a:r>
          </a:p>
          <a:p>
            <a:pPr lvl="1">
              <a:buFont typeface="Arial" charset="0"/>
              <a:buChar char="•"/>
            </a:pPr>
            <a:r>
              <a:rPr lang="en-US" dirty="0"/>
              <a:t>Thyroxine</a:t>
            </a:r>
          </a:p>
          <a:p>
            <a:pPr lvl="1">
              <a:buFont typeface="Arial" charset="0"/>
              <a:buChar char="•"/>
            </a:pPr>
            <a:r>
              <a:rPr lang="en-US" dirty="0" err="1"/>
              <a:t>Trioodothyronine</a:t>
            </a:r>
            <a:endParaRPr lang="en-US" dirty="0"/>
          </a:p>
          <a:p>
            <a:pPr>
              <a:buFont typeface="Arial" charset="0"/>
              <a:buChar char="•"/>
            </a:pPr>
            <a:r>
              <a:rPr lang="en-US" dirty="0"/>
              <a:t>Function:</a:t>
            </a:r>
          </a:p>
          <a:p>
            <a:pPr lvl="1">
              <a:buFont typeface="Arial" charset="0"/>
              <a:buChar char="•"/>
            </a:pPr>
            <a:r>
              <a:rPr lang="en-US" dirty="0"/>
              <a:t>Accelerates catabolism and increases the body’s metabolic rate. </a:t>
            </a:r>
            <a:endParaRPr lang="en-US" dirty="0" smtClean="0"/>
          </a:p>
          <a:p>
            <a:pPr>
              <a:buFont typeface="Arial" charset="0"/>
              <a:buChar char="•"/>
            </a:pPr>
            <a:r>
              <a:rPr lang="en-US" dirty="0" smtClean="0"/>
              <a:t>Parathyroid hormone: (PTH) increases blood calcium concentration by increasing breakdown of bone with the release of calcium into blood. </a:t>
            </a:r>
            <a:endParaRPr lang="en-US" dirty="0"/>
          </a:p>
        </p:txBody>
      </p:sp>
    </p:spTree>
    <p:extLst>
      <p:ext uri="{BB962C8B-B14F-4D97-AF65-F5344CB8AC3E}">
        <p14:creationId xmlns:p14="http://schemas.microsoft.com/office/powerpoint/2010/main" val="20218169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4A8FFEA1-1B69-4F42-B552-0CCF7259687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xmlns="" id="{AA3C9226-5EC8-460B-82D7-72AA994DF95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3" name="Straight Connector 12">
            <a:extLst>
              <a:ext uri="{FF2B5EF4-FFF2-40B4-BE49-F238E27FC236}">
                <a16:creationId xmlns:a16="http://schemas.microsoft.com/office/drawing/2014/main" xmlns="" id="{62A90A9D-33DF-408E-BF4C-F82588935C96}"/>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5" name="Rectangle 14">
            <a:extLst>
              <a:ext uri="{FF2B5EF4-FFF2-40B4-BE49-F238E27FC236}">
                <a16:creationId xmlns:a16="http://schemas.microsoft.com/office/drawing/2014/main" xmlns="" id="{A77DD2C1-0122-44FD-8A7F-7BC5E8565C8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xmlns="" id="{923A7353-9373-4700-8B89-F4F7BA2DC63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8">
            <a:extLst>
              <a:ext uri="{FF2B5EF4-FFF2-40B4-BE49-F238E27FC236}">
                <a16:creationId xmlns:a16="http://schemas.microsoft.com/office/drawing/2014/main" xmlns="" id="{46BC3A56-B546-4061-8E22-D2983771DE9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1" name="Straight Connector 20">
            <a:extLst>
              <a:ext uri="{FF2B5EF4-FFF2-40B4-BE49-F238E27FC236}">
                <a16:creationId xmlns:a16="http://schemas.microsoft.com/office/drawing/2014/main" xmlns="" id="{5A7B6757-994C-4B75-ABFE-D8F9E760938D}"/>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47071" y="4343400"/>
            <a:ext cx="5636107"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pic>
        <p:nvPicPr>
          <p:cNvPr id="4" name="Picture 5" descr="f10-08-978032307722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51115" y="37978"/>
            <a:ext cx="4147456" cy="688374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289754" y="639097"/>
            <a:ext cx="6253317" cy="3686015"/>
          </a:xfrm>
        </p:spPr>
        <p:txBody>
          <a:bodyPr vert="horz" lIns="91440" tIns="45720" rIns="91440" bIns="45720" rtlCol="0" anchor="b">
            <a:normAutofit/>
          </a:bodyPr>
          <a:lstStyle/>
          <a:p>
            <a:r>
              <a:rPr lang="en-US" sz="8000" dirty="0">
                <a:solidFill>
                  <a:schemeClr val="tx1">
                    <a:lumMod val="85000"/>
                    <a:lumOff val="15000"/>
                  </a:schemeClr>
                </a:solidFill>
              </a:rPr>
              <a:t>Regulation </a:t>
            </a:r>
            <a:r>
              <a:rPr lang="en-US" sz="8000">
                <a:solidFill>
                  <a:schemeClr val="tx1">
                    <a:lumMod val="85000"/>
                    <a:lumOff val="15000"/>
                  </a:schemeClr>
                </a:solidFill>
              </a:rPr>
              <a:t>of Blood Ca+</a:t>
            </a:r>
          </a:p>
        </p:txBody>
      </p:sp>
    </p:spTree>
    <p:extLst>
      <p:ext uri="{BB962C8B-B14F-4D97-AF65-F5344CB8AC3E}">
        <p14:creationId xmlns:p14="http://schemas.microsoft.com/office/powerpoint/2010/main" val="41407087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t>Adrenal Cortex</a:t>
            </a:r>
            <a:endParaRPr lang="en-US" sz="6000" dirty="0"/>
          </a:p>
        </p:txBody>
      </p:sp>
      <p:sp>
        <p:nvSpPr>
          <p:cNvPr id="3" name="Content Placeholder 2"/>
          <p:cNvSpPr>
            <a:spLocks noGrp="1"/>
          </p:cNvSpPr>
          <p:nvPr>
            <p:ph idx="1"/>
          </p:nvPr>
        </p:nvSpPr>
        <p:spPr>
          <a:xfrm>
            <a:off x="4245429" y="955963"/>
            <a:ext cx="6492240" cy="5257800"/>
          </a:xfrm>
        </p:spPr>
        <p:txBody>
          <a:bodyPr>
            <a:noAutofit/>
          </a:bodyPr>
          <a:lstStyle/>
          <a:p>
            <a:pPr marR="0" lvl="1" defTabSz="914400" eaLnBrk="1" fontAlgn="auto" latinLnBrk="0" hangingPunct="1">
              <a:lnSpc>
                <a:spcPct val="100000"/>
              </a:lnSpc>
              <a:spcBef>
                <a:spcPct val="0"/>
              </a:spcBef>
              <a:spcAft>
                <a:spcPts val="0"/>
              </a:spcAft>
              <a:buClrTx/>
              <a:buSzTx/>
              <a:buFont typeface="Arial" charset="0"/>
              <a:buChar char="•"/>
              <a:tabLst/>
              <a:defRPr/>
            </a:pPr>
            <a:r>
              <a:rPr lang="en-US" sz="3200" dirty="0" smtClean="0"/>
              <a:t>Zones of the adrenal cortex:</a:t>
            </a:r>
          </a:p>
          <a:p>
            <a:pPr lvl="2">
              <a:lnSpc>
                <a:spcPct val="100000"/>
              </a:lnSpc>
              <a:spcBef>
                <a:spcPct val="0"/>
              </a:spcBef>
              <a:spcAft>
                <a:spcPts val="0"/>
              </a:spcAft>
              <a:buClrTx/>
              <a:buFont typeface="Arial" charset="0"/>
              <a:buChar char="•"/>
            </a:pPr>
            <a:r>
              <a:rPr lang="en-US" sz="2800" dirty="0" smtClean="0"/>
              <a:t>Corticoids: Hormones secreted by all three cell layer zones.</a:t>
            </a:r>
          </a:p>
          <a:p>
            <a:pPr lvl="2">
              <a:lnSpc>
                <a:spcPct val="100000"/>
              </a:lnSpc>
              <a:spcBef>
                <a:spcPct val="0"/>
              </a:spcBef>
              <a:spcAft>
                <a:spcPts val="0"/>
              </a:spcAft>
              <a:buClrTx/>
              <a:buFont typeface="Arial" charset="0"/>
              <a:buChar char="•"/>
            </a:pPr>
            <a:r>
              <a:rPr lang="en-US" sz="2800" dirty="0" smtClean="0"/>
              <a:t>Outer zone secretes </a:t>
            </a:r>
            <a:r>
              <a:rPr lang="en-US" sz="2800" i="1" dirty="0" smtClean="0"/>
              <a:t>mineralocorticoids </a:t>
            </a:r>
            <a:r>
              <a:rPr lang="en-US" sz="2800" dirty="0" smtClean="0"/>
              <a:t>(MCs): Chiefly </a:t>
            </a:r>
            <a:r>
              <a:rPr lang="en-US" sz="2800" b="1" dirty="0" smtClean="0"/>
              <a:t>aldosterone</a:t>
            </a:r>
            <a:r>
              <a:rPr lang="en-US" sz="2800" dirty="0" smtClean="0"/>
              <a:t>.</a:t>
            </a:r>
          </a:p>
          <a:p>
            <a:pPr lvl="2">
              <a:lnSpc>
                <a:spcPct val="100000"/>
              </a:lnSpc>
              <a:spcBef>
                <a:spcPct val="0"/>
              </a:spcBef>
              <a:spcAft>
                <a:spcPts val="0"/>
              </a:spcAft>
              <a:buClrTx/>
              <a:buFont typeface="Arial" charset="0"/>
              <a:buChar char="•"/>
            </a:pPr>
            <a:r>
              <a:rPr lang="en-US" sz="2800" dirty="0" smtClean="0"/>
              <a:t>Middle secretes </a:t>
            </a:r>
            <a:r>
              <a:rPr lang="en-US" sz="2800" i="1" dirty="0" smtClean="0"/>
              <a:t>glucocorticoids</a:t>
            </a:r>
            <a:r>
              <a:rPr lang="en-US" sz="2800" dirty="0" smtClean="0"/>
              <a:t> (GCs): Chiefly </a:t>
            </a:r>
            <a:r>
              <a:rPr lang="en-US" sz="2800" b="1" dirty="0" smtClean="0"/>
              <a:t>cortisol </a:t>
            </a:r>
            <a:r>
              <a:rPr lang="en-US" sz="2800" dirty="0" smtClean="0"/>
              <a:t>(hydrocortisone). </a:t>
            </a:r>
          </a:p>
          <a:p>
            <a:pPr lvl="2">
              <a:lnSpc>
                <a:spcPct val="100000"/>
              </a:lnSpc>
              <a:spcBef>
                <a:spcPct val="0"/>
              </a:spcBef>
              <a:spcAft>
                <a:spcPts val="0"/>
              </a:spcAft>
              <a:buClrTx/>
              <a:buFont typeface="Arial" charset="0"/>
              <a:buChar char="•"/>
            </a:pPr>
            <a:r>
              <a:rPr lang="en-US" sz="2800" dirty="0" smtClean="0"/>
              <a:t>Innermost/deepest zone secretes </a:t>
            </a:r>
            <a:r>
              <a:rPr lang="en-US" sz="2800" i="1" dirty="0" smtClean="0"/>
              <a:t>sex hormones</a:t>
            </a:r>
            <a:r>
              <a:rPr lang="en-US" sz="2800" dirty="0" smtClean="0"/>
              <a:t>: Small amounts of male hormones (androgens) secreted by adrenal cortex of both sexes </a:t>
            </a:r>
            <a:endParaRPr lang="en-US" sz="2800" dirty="0"/>
          </a:p>
        </p:txBody>
      </p:sp>
      <p:sp>
        <p:nvSpPr>
          <p:cNvPr id="4" name="Text Placeholder 3"/>
          <p:cNvSpPr>
            <a:spLocks noGrp="1"/>
          </p:cNvSpPr>
          <p:nvPr>
            <p:ph type="body" sz="half" idx="2"/>
          </p:nvPr>
        </p:nvSpPr>
        <p:spPr/>
        <p:txBody>
          <a:bodyPr>
            <a:normAutofit/>
          </a:bodyPr>
          <a:lstStyle/>
          <a:p>
            <a:pPr marL="0" lvl="1">
              <a:spcBef>
                <a:spcPts val="1200"/>
              </a:spcBef>
              <a:spcAft>
                <a:spcPts val="200"/>
              </a:spcAft>
              <a:buSzPct val="100000"/>
            </a:pPr>
            <a:r>
              <a:rPr lang="en-US" altLang="en-US" sz="2000" dirty="0">
                <a:solidFill>
                  <a:schemeClr val="bg1"/>
                </a:solidFill>
                <a:ea typeface="MS PGothic" charset="-128"/>
              </a:rPr>
              <a:t>Cortisol: The chief glucocorticoid (GC</a:t>
            </a:r>
            <a:r>
              <a:rPr lang="en-US" altLang="en-US" sz="2000" dirty="0" smtClean="0">
                <a:solidFill>
                  <a:schemeClr val="bg1"/>
                </a:solidFill>
                <a:ea typeface="MS PGothic" charset="-128"/>
              </a:rPr>
              <a:t>).</a:t>
            </a:r>
            <a:endParaRPr lang="en-US" sz="2000" dirty="0">
              <a:solidFill>
                <a:schemeClr val="bg1"/>
              </a:solidFill>
            </a:endParaRPr>
          </a:p>
          <a:p>
            <a:r>
              <a:rPr lang="en-US" sz="2000" dirty="0" smtClean="0">
                <a:solidFill>
                  <a:schemeClr val="bg1"/>
                </a:solidFill>
              </a:rPr>
              <a:t>Aldosterone: The chief mineralocorticoid.</a:t>
            </a:r>
            <a:endParaRPr lang="en-US" sz="2000" dirty="0">
              <a:solidFill>
                <a:schemeClr val="bg1"/>
              </a:solidFill>
            </a:endParaRPr>
          </a:p>
        </p:txBody>
      </p:sp>
    </p:spTree>
    <p:extLst>
      <p:ext uri="{BB962C8B-B14F-4D97-AF65-F5344CB8AC3E}">
        <p14:creationId xmlns:p14="http://schemas.microsoft.com/office/powerpoint/2010/main" val="749935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xmlns="" id="{4A8FFEA1-1B69-4F42-B552-0CCF7259687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xmlns="" id="{AA3C9226-5EC8-460B-82D7-72AA994DF95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6" name="Straight Connector 15">
            <a:extLst>
              <a:ext uri="{FF2B5EF4-FFF2-40B4-BE49-F238E27FC236}">
                <a16:creationId xmlns:a16="http://schemas.microsoft.com/office/drawing/2014/main" xmlns="" id="{62A90A9D-33DF-408E-BF4C-F82588935C96}"/>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8" name="Rectangle 17">
            <a:extLst>
              <a:ext uri="{FF2B5EF4-FFF2-40B4-BE49-F238E27FC236}">
                <a16:creationId xmlns:a16="http://schemas.microsoft.com/office/drawing/2014/main" xmlns="" id="{3C6B623D-A3E9-460F-9A5B-2F0FE253BF1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xmlns="" id="{D75BDCBB-0B1A-4AA1-B47F-DBDB642467A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a:extLst>
              <a:ext uri="{FF2B5EF4-FFF2-40B4-BE49-F238E27FC236}">
                <a16:creationId xmlns:a16="http://schemas.microsoft.com/office/drawing/2014/main" xmlns="" id="{AEABC29F-F82F-4902-B701-8FEEE414FE1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4" name="Straight Connector 23">
            <a:extLst>
              <a:ext uri="{FF2B5EF4-FFF2-40B4-BE49-F238E27FC236}">
                <a16:creationId xmlns:a16="http://schemas.microsoft.com/office/drawing/2014/main" xmlns="" id="{B355BF7B-E19B-478B-8187-8EF57F4F91DC}"/>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086" y="5618770"/>
            <a:ext cx="105156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pic>
        <p:nvPicPr>
          <p:cNvPr id="7" name="Picture 5" descr="f10-09-978032307722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5131" y="0"/>
            <a:ext cx="11367509" cy="46907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p:cNvSpPr>
            <a:spLocks noGrp="1"/>
          </p:cNvSpPr>
          <p:nvPr>
            <p:ph type="title"/>
          </p:nvPr>
        </p:nvSpPr>
        <p:spPr>
          <a:xfrm>
            <a:off x="633999" y="4550229"/>
            <a:ext cx="10909073" cy="1057655"/>
          </a:xfrm>
        </p:spPr>
        <p:txBody>
          <a:bodyPr vert="horz" lIns="91440" tIns="45720" rIns="91440" bIns="45720" rtlCol="0" anchor="b">
            <a:normAutofit/>
          </a:bodyPr>
          <a:lstStyle/>
          <a:p>
            <a:r>
              <a:rPr lang="en-US" sz="6000">
                <a:solidFill>
                  <a:schemeClr val="tx1">
                    <a:lumMod val="85000"/>
                    <a:lumOff val="15000"/>
                  </a:schemeClr>
                </a:solidFill>
              </a:rPr>
              <a:t>The Adrenal Gland</a:t>
            </a:r>
          </a:p>
        </p:txBody>
      </p:sp>
    </p:spTree>
    <p:extLst>
      <p:ext uri="{BB962C8B-B14F-4D97-AF65-F5344CB8AC3E}">
        <p14:creationId xmlns:p14="http://schemas.microsoft.com/office/powerpoint/2010/main" val="24444279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Functions of Mineralocorticoid</a:t>
            </a:r>
            <a:endParaRPr lang="en-US" dirty="0"/>
          </a:p>
        </p:txBody>
      </p:sp>
      <p:sp>
        <p:nvSpPr>
          <p:cNvPr id="6" name="Content Placeholder 5"/>
          <p:cNvSpPr>
            <a:spLocks noGrp="1"/>
          </p:cNvSpPr>
          <p:nvPr>
            <p:ph idx="1"/>
          </p:nvPr>
        </p:nvSpPr>
        <p:spPr>
          <a:xfrm>
            <a:off x="1097280" y="1737360"/>
            <a:ext cx="10058400" cy="4023360"/>
          </a:xfrm>
        </p:spPr>
        <p:txBody>
          <a:bodyPr>
            <a:normAutofit/>
          </a:bodyPr>
          <a:lstStyle/>
          <a:p>
            <a:pPr marL="342900" lvl="4" indent="-342900">
              <a:spcBef>
                <a:spcPts val="1200"/>
              </a:spcBef>
              <a:spcAft>
                <a:spcPts val="200"/>
              </a:spcAft>
              <a:buSzPct val="100000"/>
              <a:buFont typeface="Arial" charset="0"/>
              <a:buChar char="•"/>
            </a:pPr>
            <a:r>
              <a:rPr lang="en-US" altLang="en-US" sz="3600" dirty="0">
                <a:ea typeface="MS PGothic" charset="-128"/>
              </a:rPr>
              <a:t>MCs increase blood sodium and decrease body potassium concentrations by accelerating kidney tubule reabsorption of sodium and excretion of potassium</a:t>
            </a:r>
            <a:r>
              <a:rPr lang="en-US" altLang="en-US" sz="3600" dirty="0" smtClean="0">
                <a:ea typeface="MS PGothic" charset="-128"/>
              </a:rPr>
              <a:t>.</a:t>
            </a:r>
          </a:p>
          <a:p>
            <a:pPr marL="342900" lvl="4" indent="-342900">
              <a:spcBef>
                <a:spcPts val="1200"/>
              </a:spcBef>
              <a:spcAft>
                <a:spcPts val="200"/>
              </a:spcAft>
              <a:buSzPct val="100000"/>
              <a:buFont typeface="Arial" charset="0"/>
              <a:buChar char="•"/>
            </a:pPr>
            <a:r>
              <a:rPr lang="en-US" sz="3600" dirty="0" smtClean="0">
                <a:ea typeface="MS PGothic" charset="-128"/>
              </a:rPr>
              <a:t>What is the chief Mineralocorticoid?</a:t>
            </a:r>
          </a:p>
          <a:p>
            <a:pPr marL="710212" lvl="6" indent="-342900">
              <a:spcBef>
                <a:spcPts val="1200"/>
              </a:spcBef>
              <a:spcAft>
                <a:spcPts val="200"/>
              </a:spcAft>
              <a:buSzPct val="100000"/>
              <a:buFont typeface="Arial" charset="0"/>
              <a:buChar char="•"/>
            </a:pPr>
            <a:r>
              <a:rPr lang="en-US" sz="3600" dirty="0" smtClean="0">
                <a:ea typeface="MS PGothic" charset="-128"/>
              </a:rPr>
              <a:t>Aldosterone</a:t>
            </a:r>
          </a:p>
          <a:p>
            <a:pPr marL="510212" lvl="5" indent="-342900">
              <a:spcBef>
                <a:spcPts val="1200"/>
              </a:spcBef>
              <a:spcAft>
                <a:spcPts val="200"/>
              </a:spcAft>
              <a:buSzPct val="100000"/>
              <a:buFont typeface="Arial" charset="0"/>
              <a:buChar char="•"/>
            </a:pPr>
            <a:endParaRPr lang="en-US" sz="3600" dirty="0" smtClean="0">
              <a:ea typeface="MS PGothic" charset="-128"/>
            </a:endParaRPr>
          </a:p>
          <a:p>
            <a:pPr marL="342900" lvl="4" indent="-342900">
              <a:spcBef>
                <a:spcPts val="1200"/>
              </a:spcBef>
              <a:spcAft>
                <a:spcPts val="200"/>
              </a:spcAft>
              <a:buSzPct val="100000"/>
              <a:buFont typeface="Arial" charset="0"/>
              <a:buChar char="•"/>
            </a:pPr>
            <a:endParaRPr lang="en-US" sz="3600" dirty="0"/>
          </a:p>
          <a:p>
            <a:pPr>
              <a:buFont typeface="Arial" charset="0"/>
              <a:buChar char="•"/>
            </a:pPr>
            <a:endParaRPr lang="en-US" sz="4000" dirty="0"/>
          </a:p>
        </p:txBody>
      </p:sp>
    </p:spTree>
    <p:extLst>
      <p:ext uri="{BB962C8B-B14F-4D97-AF65-F5344CB8AC3E}">
        <p14:creationId xmlns:p14="http://schemas.microsoft.com/office/powerpoint/2010/main" val="1333031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 of Glucocorticoid</a:t>
            </a:r>
            <a:endParaRPr lang="en-US" dirty="0"/>
          </a:p>
        </p:txBody>
      </p:sp>
      <p:sp>
        <p:nvSpPr>
          <p:cNvPr id="3" name="Content Placeholder 2"/>
          <p:cNvSpPr>
            <a:spLocks noGrp="1"/>
          </p:cNvSpPr>
          <p:nvPr>
            <p:ph idx="1"/>
          </p:nvPr>
        </p:nvSpPr>
        <p:spPr/>
        <p:txBody>
          <a:bodyPr>
            <a:noAutofit/>
          </a:bodyPr>
          <a:lstStyle/>
          <a:p>
            <a:pPr marL="514350" marR="0" lvl="0" indent="-514350" defTabSz="914400" eaLnBrk="1" fontAlgn="auto" latinLnBrk="0" hangingPunct="1">
              <a:lnSpc>
                <a:spcPct val="100000"/>
              </a:lnSpc>
              <a:spcBef>
                <a:spcPts val="0"/>
              </a:spcBef>
              <a:spcAft>
                <a:spcPts val="0"/>
              </a:spcAft>
              <a:buClrTx/>
              <a:buSzTx/>
              <a:buFont typeface="+mj-lt"/>
              <a:buAutoNum type="arabicPeriod"/>
              <a:tabLst/>
              <a:defRPr/>
            </a:pPr>
            <a:r>
              <a:rPr lang="en-US" sz="2800" dirty="0" smtClean="0"/>
              <a:t>Helps maintain normal blood glucose concentration.</a:t>
            </a:r>
          </a:p>
          <a:p>
            <a:pPr marL="806958" lvl="1" indent="-514350">
              <a:lnSpc>
                <a:spcPct val="100000"/>
              </a:lnSpc>
              <a:spcBef>
                <a:spcPts val="0"/>
              </a:spcBef>
              <a:spcAft>
                <a:spcPts val="0"/>
              </a:spcAft>
              <a:buClrTx/>
            </a:pPr>
            <a:r>
              <a:rPr lang="en-US" sz="2800" dirty="0" smtClean="0"/>
              <a:t>Increases gluconeogenesis: formation of new glucose</a:t>
            </a:r>
            <a:endParaRPr lang="en-US" sz="2800" dirty="0"/>
          </a:p>
          <a:p>
            <a:pPr marL="514350" indent="-514350">
              <a:lnSpc>
                <a:spcPct val="100000"/>
              </a:lnSpc>
              <a:spcBef>
                <a:spcPts val="0"/>
              </a:spcBef>
              <a:spcAft>
                <a:spcPts val="0"/>
              </a:spcAft>
              <a:buClrTx/>
              <a:buFont typeface="+mj-lt"/>
              <a:buAutoNum type="arabicPeriod"/>
            </a:pPr>
            <a:r>
              <a:rPr lang="en-US" sz="2800" dirty="0" smtClean="0"/>
              <a:t>Maintains normal BP</a:t>
            </a:r>
            <a:endParaRPr lang="en-US" sz="2800" dirty="0"/>
          </a:p>
          <a:p>
            <a:pPr marL="806958" lvl="1" indent="-514350">
              <a:lnSpc>
                <a:spcPct val="100000"/>
              </a:lnSpc>
              <a:spcBef>
                <a:spcPts val="0"/>
              </a:spcBef>
              <a:spcAft>
                <a:spcPts val="0"/>
              </a:spcAft>
              <a:buClrTx/>
            </a:pPr>
            <a:r>
              <a:rPr lang="en-US" sz="2800" dirty="0" smtClean="0"/>
              <a:t>Epinephrine and norepinephrine maintain vasoconstriction.</a:t>
            </a:r>
          </a:p>
          <a:p>
            <a:pPr marL="514350" indent="-514350">
              <a:lnSpc>
                <a:spcPct val="100000"/>
              </a:lnSpc>
              <a:spcBef>
                <a:spcPts val="0"/>
              </a:spcBef>
              <a:spcAft>
                <a:spcPts val="0"/>
              </a:spcAft>
              <a:buClrTx/>
              <a:buFont typeface="+mj-lt"/>
              <a:buAutoNum type="arabicPeriod"/>
            </a:pPr>
            <a:r>
              <a:rPr lang="en-US" sz="2800" dirty="0" smtClean="0"/>
              <a:t>Anti-inflammatory effect</a:t>
            </a:r>
          </a:p>
          <a:p>
            <a:pPr marL="806958" lvl="1" indent="-514350">
              <a:lnSpc>
                <a:spcPct val="100000"/>
              </a:lnSpc>
              <a:spcBef>
                <a:spcPts val="0"/>
              </a:spcBef>
              <a:spcAft>
                <a:spcPts val="0"/>
              </a:spcAft>
              <a:buClrTx/>
            </a:pPr>
            <a:r>
              <a:rPr lang="en-US" sz="2400" dirty="0" smtClean="0"/>
              <a:t>Work with epinephrine and norepinephrine</a:t>
            </a:r>
          </a:p>
          <a:p>
            <a:pPr marL="514350" indent="-514350">
              <a:lnSpc>
                <a:spcPct val="100000"/>
              </a:lnSpc>
              <a:spcBef>
                <a:spcPts val="0"/>
              </a:spcBef>
              <a:spcAft>
                <a:spcPts val="0"/>
              </a:spcAft>
              <a:buClrTx/>
              <a:buFont typeface="+mj-lt"/>
              <a:buAutoNum type="arabicPeriod"/>
            </a:pPr>
            <a:r>
              <a:rPr lang="en-US" sz="2800" dirty="0" smtClean="0"/>
              <a:t>Anti-immunity and anti-allergy effect.</a:t>
            </a:r>
          </a:p>
          <a:p>
            <a:pPr marL="806958" lvl="1" indent="-514350">
              <a:lnSpc>
                <a:spcPct val="100000"/>
              </a:lnSpc>
              <a:spcBef>
                <a:spcPts val="0"/>
              </a:spcBef>
              <a:spcAft>
                <a:spcPts val="0"/>
              </a:spcAft>
              <a:buClrTx/>
            </a:pPr>
            <a:r>
              <a:rPr lang="en-US" sz="2400" dirty="0" smtClean="0"/>
              <a:t>Decrease number of antibodies and WBCs </a:t>
            </a:r>
          </a:p>
          <a:p>
            <a:pPr marL="514350" indent="-514350">
              <a:lnSpc>
                <a:spcPct val="100000"/>
              </a:lnSpc>
              <a:spcBef>
                <a:spcPts val="0"/>
              </a:spcBef>
              <a:spcAft>
                <a:spcPts val="0"/>
              </a:spcAft>
              <a:buClrTx/>
              <a:buFont typeface="+mj-lt"/>
              <a:buAutoNum type="arabicPeriod"/>
            </a:pPr>
            <a:r>
              <a:rPr lang="en-US" sz="2800" dirty="0" smtClean="0"/>
              <a:t>Stress response</a:t>
            </a:r>
          </a:p>
          <a:p>
            <a:pPr marL="806958" lvl="1" indent="-514350">
              <a:lnSpc>
                <a:spcPct val="100000"/>
              </a:lnSpc>
              <a:spcBef>
                <a:spcPts val="0"/>
              </a:spcBef>
              <a:spcAft>
                <a:spcPts val="0"/>
              </a:spcAft>
              <a:buClrTx/>
            </a:pPr>
            <a:r>
              <a:rPr lang="en-US" sz="2400" dirty="0" smtClean="0"/>
              <a:t>High amounts of glucocorticoids in stress, so high blood concentration of glucocorticoids = stress management</a:t>
            </a:r>
          </a:p>
        </p:txBody>
      </p:sp>
    </p:spTree>
    <p:extLst>
      <p:ext uri="{BB962C8B-B14F-4D97-AF65-F5344CB8AC3E}">
        <p14:creationId xmlns:p14="http://schemas.microsoft.com/office/powerpoint/2010/main" val="4808343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Adrenal medulla</a:t>
            </a:r>
            <a:endParaRPr lang="en-US" dirty="0"/>
          </a:p>
        </p:txBody>
      </p:sp>
      <p:sp>
        <p:nvSpPr>
          <p:cNvPr id="6" name="Content Placeholder 5"/>
          <p:cNvSpPr>
            <a:spLocks noGrp="1"/>
          </p:cNvSpPr>
          <p:nvPr>
            <p:ph idx="1"/>
          </p:nvPr>
        </p:nvSpPr>
        <p:spPr/>
        <p:txBody>
          <a:bodyPr>
            <a:normAutofit/>
          </a:bodyPr>
          <a:lstStyle/>
          <a:p>
            <a:pPr lvl="1">
              <a:spcBef>
                <a:spcPct val="0"/>
              </a:spcBef>
            </a:pPr>
            <a:r>
              <a:rPr lang="en-US" altLang="en-US" sz="3600" dirty="0" smtClean="0">
                <a:ea typeface="MS PGothic" charset="-128"/>
              </a:rPr>
              <a:t>Secretes </a:t>
            </a:r>
            <a:r>
              <a:rPr lang="en-US" altLang="en-US" sz="3600" dirty="0">
                <a:ea typeface="MS PGothic" charset="-128"/>
              </a:rPr>
              <a:t>hormones </a:t>
            </a:r>
          </a:p>
          <a:p>
            <a:pPr lvl="2">
              <a:spcBef>
                <a:spcPct val="0"/>
              </a:spcBef>
            </a:pPr>
            <a:r>
              <a:rPr lang="en-US" altLang="en-US" sz="2800" b="1" dirty="0">
                <a:ea typeface="MS PGothic" charset="-128"/>
              </a:rPr>
              <a:t>Epinephrine (Epi), or </a:t>
            </a:r>
            <a:r>
              <a:rPr lang="en-US" altLang="en-US" sz="2800" b="1" dirty="0" smtClean="0">
                <a:ea typeface="MS PGothic" charset="-128"/>
              </a:rPr>
              <a:t>adrenaline, Norepinephrine </a:t>
            </a:r>
            <a:r>
              <a:rPr lang="en-US" altLang="en-US" sz="2800" b="1" dirty="0">
                <a:ea typeface="MS PGothic" charset="-128"/>
              </a:rPr>
              <a:t>(NR)</a:t>
            </a:r>
          </a:p>
          <a:p>
            <a:pPr lvl="1">
              <a:spcBef>
                <a:spcPct val="0"/>
              </a:spcBef>
            </a:pPr>
            <a:r>
              <a:rPr lang="en-US" altLang="en-US" sz="3600" dirty="0">
                <a:ea typeface="MS PGothic" charset="-128"/>
              </a:rPr>
              <a:t>Functions of hormones</a:t>
            </a:r>
          </a:p>
          <a:p>
            <a:pPr lvl="2">
              <a:spcBef>
                <a:spcPct val="0"/>
              </a:spcBef>
            </a:pPr>
            <a:r>
              <a:rPr lang="en-US" altLang="en-US" sz="2800" dirty="0">
                <a:ea typeface="MS PGothic" charset="-128"/>
              </a:rPr>
              <a:t>Help the body resist stress by intensifying and prolonging the effects of sympathetic stimulation</a:t>
            </a:r>
          </a:p>
          <a:p>
            <a:pPr lvl="2">
              <a:spcBef>
                <a:spcPct val="0"/>
              </a:spcBef>
            </a:pPr>
            <a:r>
              <a:rPr lang="en-US" altLang="en-US" sz="2800" dirty="0">
                <a:ea typeface="MS PGothic" charset="-128"/>
              </a:rPr>
              <a:t>Increased epinephrine secretion is the first endocrine response to stress</a:t>
            </a:r>
          </a:p>
          <a:p>
            <a:endParaRPr lang="en-US" sz="4000" dirty="0"/>
          </a:p>
        </p:txBody>
      </p:sp>
    </p:spTree>
    <p:extLst>
      <p:ext uri="{BB962C8B-B14F-4D97-AF65-F5344CB8AC3E}">
        <p14:creationId xmlns:p14="http://schemas.microsoft.com/office/powerpoint/2010/main" val="14795865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5" descr="f10-01-9780323077224"/>
          <p:cNvPicPr>
            <a:picLocks noChangeAspect="1" noChangeArrowheads="1"/>
          </p:cNvPicPr>
          <p:nvPr/>
        </p:nvPicPr>
        <p:blipFill rotWithShape="1">
          <a:blip r:embed="rId2">
            <a:extLst>
              <a:ext uri="{28A0092B-C50C-407E-A947-70E740481C1C}">
                <a14:useLocalDpi xmlns:a14="http://schemas.microsoft.com/office/drawing/2010/main" val="0"/>
              </a:ext>
            </a:extLst>
          </a:blip>
          <a:srcRect r="2" b="29"/>
          <a:stretch/>
        </p:blipFill>
        <p:spPr bwMode="auto">
          <a:xfrm>
            <a:off x="20" y="10"/>
            <a:ext cx="4578952" cy="685799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ectangle 19">
            <a:extLst>
              <a:ext uri="{FF2B5EF4-FFF2-40B4-BE49-F238E27FC236}">
                <a16:creationId xmlns:a16="http://schemas.microsoft.com/office/drawing/2014/main" xmlns="" id="{4AAB5859-0C3B-4536-9743-0CAF111EDBA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4639733" y="0"/>
            <a:ext cx="7552267"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a:extLst>
              <a:ext uri="{FF2B5EF4-FFF2-40B4-BE49-F238E27FC236}">
                <a16:creationId xmlns:a16="http://schemas.microsoft.com/office/drawing/2014/main" xmlns="" id="{81A51F47-81C5-43A3-98C0-DB7B157210C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8972"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124206" y="516835"/>
            <a:ext cx="6339840" cy="1666501"/>
          </a:xfrm>
        </p:spPr>
        <p:txBody>
          <a:bodyPr>
            <a:normAutofit/>
          </a:bodyPr>
          <a:lstStyle/>
          <a:p>
            <a:r>
              <a:rPr lang="en-US" sz="4000">
                <a:solidFill>
                  <a:srgbClr val="FFFFFF"/>
                </a:solidFill>
              </a:rPr>
              <a:t>What is the Endocrine System?</a:t>
            </a:r>
          </a:p>
        </p:txBody>
      </p:sp>
      <p:sp>
        <p:nvSpPr>
          <p:cNvPr id="3" name="Content Placeholder 2"/>
          <p:cNvSpPr>
            <a:spLocks noGrp="1"/>
          </p:cNvSpPr>
          <p:nvPr>
            <p:ph idx="1"/>
          </p:nvPr>
        </p:nvSpPr>
        <p:spPr>
          <a:xfrm>
            <a:off x="5124206" y="2236304"/>
            <a:ext cx="6339840" cy="3652667"/>
          </a:xfrm>
        </p:spPr>
        <p:txBody>
          <a:bodyPr>
            <a:normAutofit/>
          </a:bodyPr>
          <a:lstStyle/>
          <a:p>
            <a:pPr>
              <a:buFont typeface="Arial" charset="0"/>
              <a:buChar char="•"/>
            </a:pPr>
            <a:r>
              <a:rPr lang="en-US" sz="1800" dirty="0">
                <a:solidFill>
                  <a:srgbClr val="FFFFFF"/>
                </a:solidFill>
              </a:rPr>
              <a:t>Primarily functions as a communication and control center, similar to the nervous system.</a:t>
            </a:r>
          </a:p>
          <a:p>
            <a:pPr>
              <a:buFont typeface="Arial" charset="0"/>
              <a:buChar char="•"/>
            </a:pPr>
            <a:r>
              <a:rPr lang="en-US" sz="1800" dirty="0">
                <a:solidFill>
                  <a:srgbClr val="FFFFFF"/>
                </a:solidFill>
              </a:rPr>
              <a:t>The endocrine system provides slower but longer-lasting control by way of hormones secreted and circulated by the blood. </a:t>
            </a:r>
          </a:p>
          <a:p>
            <a:pPr>
              <a:buFont typeface="Arial" charset="0"/>
              <a:buChar char="•"/>
            </a:pPr>
            <a:r>
              <a:rPr lang="en-US" sz="1800" b="1" dirty="0">
                <a:solidFill>
                  <a:srgbClr val="FFFFFF"/>
                </a:solidFill>
              </a:rPr>
              <a:t>Hormones</a:t>
            </a:r>
            <a:r>
              <a:rPr lang="en-US" sz="1800" dirty="0">
                <a:solidFill>
                  <a:srgbClr val="FFFFFF"/>
                </a:solidFill>
              </a:rPr>
              <a:t> </a:t>
            </a:r>
            <a:r>
              <a:rPr lang="mr-IN" sz="1800" dirty="0">
                <a:solidFill>
                  <a:srgbClr val="FFFFFF"/>
                </a:solidFill>
              </a:rPr>
              <a:t>–</a:t>
            </a:r>
            <a:r>
              <a:rPr lang="en-US" sz="1800" dirty="0">
                <a:solidFill>
                  <a:srgbClr val="FFFFFF"/>
                </a:solidFill>
              </a:rPr>
              <a:t> chemicals secreted by endocrine glands that trigger a reaction. </a:t>
            </a:r>
          </a:p>
          <a:p>
            <a:pPr>
              <a:buFont typeface="Arial" charset="0"/>
              <a:buChar char="•"/>
            </a:pPr>
            <a:r>
              <a:rPr lang="en-US" sz="1800" dirty="0">
                <a:solidFill>
                  <a:srgbClr val="FFFFFF"/>
                </a:solidFill>
              </a:rPr>
              <a:t>Endocrine glands secrete hormones to bind to a cell that has specific receptors for that hormone, this is called a </a:t>
            </a:r>
            <a:r>
              <a:rPr lang="en-US" sz="1800" b="1" dirty="0">
                <a:solidFill>
                  <a:srgbClr val="FFFFFF"/>
                </a:solidFill>
              </a:rPr>
              <a:t>target cell. </a:t>
            </a:r>
          </a:p>
          <a:p>
            <a:pPr>
              <a:buFont typeface="Arial" charset="0"/>
              <a:buChar char="•"/>
            </a:pPr>
            <a:endParaRPr lang="en-US" sz="1800" dirty="0">
              <a:solidFill>
                <a:srgbClr val="FFFFFF"/>
              </a:solidFill>
            </a:endParaRPr>
          </a:p>
          <a:p>
            <a:pPr>
              <a:buFont typeface="Arial" charset="0"/>
              <a:buChar char="•"/>
            </a:pPr>
            <a:endParaRPr lang="en-US" sz="1800" dirty="0">
              <a:solidFill>
                <a:srgbClr val="FFFFFF"/>
              </a:solidFill>
            </a:endParaRPr>
          </a:p>
        </p:txBody>
      </p:sp>
    </p:spTree>
    <p:extLst>
      <p:ext uri="{BB962C8B-B14F-4D97-AF65-F5344CB8AC3E}">
        <p14:creationId xmlns:p14="http://schemas.microsoft.com/office/powerpoint/2010/main" val="20136064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Pancreatic Islets </a:t>
            </a:r>
            <a:r>
              <a:rPr lang="mr-IN" dirty="0" smtClean="0"/>
              <a:t>–</a:t>
            </a:r>
            <a:r>
              <a:rPr lang="en-US" dirty="0" smtClean="0"/>
              <a:t> </a:t>
            </a:r>
            <a:r>
              <a:rPr lang="en-US" sz="3200" dirty="0" smtClean="0"/>
              <a:t>produce two important hormones!</a:t>
            </a:r>
            <a:endParaRPr lang="en-US" sz="3200" dirty="0"/>
          </a:p>
        </p:txBody>
      </p:sp>
      <p:sp>
        <p:nvSpPr>
          <p:cNvPr id="4" name="Text Placeholder 3"/>
          <p:cNvSpPr>
            <a:spLocks noGrp="1"/>
          </p:cNvSpPr>
          <p:nvPr>
            <p:ph type="body" idx="1"/>
          </p:nvPr>
        </p:nvSpPr>
        <p:spPr/>
        <p:txBody>
          <a:bodyPr>
            <a:normAutofit/>
          </a:bodyPr>
          <a:lstStyle/>
          <a:p>
            <a:r>
              <a:rPr lang="en-US" sz="2800" dirty="0" smtClean="0"/>
              <a:t>Glucagon</a:t>
            </a:r>
            <a:endParaRPr lang="en-US" sz="2800" dirty="0"/>
          </a:p>
        </p:txBody>
      </p:sp>
      <p:sp>
        <p:nvSpPr>
          <p:cNvPr id="5" name="Content Placeholder 4"/>
          <p:cNvSpPr>
            <a:spLocks noGrp="1"/>
          </p:cNvSpPr>
          <p:nvPr>
            <p:ph sz="half" idx="2"/>
          </p:nvPr>
        </p:nvSpPr>
        <p:spPr/>
        <p:txBody>
          <a:bodyPr>
            <a:normAutofit/>
          </a:bodyPr>
          <a:lstStyle/>
          <a:p>
            <a:pPr>
              <a:spcBef>
                <a:spcPct val="0"/>
              </a:spcBef>
              <a:buFont typeface="Arial" charset="0"/>
              <a:buChar char="•"/>
            </a:pPr>
            <a:r>
              <a:rPr lang="en-US" altLang="en-US" sz="3600" dirty="0" smtClean="0">
                <a:ea typeface="MS PGothic" charset="-128"/>
              </a:rPr>
              <a:t>Secreted </a:t>
            </a:r>
            <a:r>
              <a:rPr lang="en-US" altLang="en-US" sz="3600" dirty="0">
                <a:ea typeface="MS PGothic" charset="-128"/>
              </a:rPr>
              <a:t>by alpha cells</a:t>
            </a:r>
          </a:p>
          <a:p>
            <a:pPr lvl="1">
              <a:spcBef>
                <a:spcPct val="0"/>
              </a:spcBef>
            </a:pPr>
            <a:r>
              <a:rPr lang="en-US" altLang="en-US" sz="2800" dirty="0">
                <a:ea typeface="MS PGothic" charset="-128"/>
              </a:rPr>
              <a:t>Increases the blood glucose level by accelerating liver </a:t>
            </a:r>
            <a:r>
              <a:rPr lang="en-US" altLang="en-US" sz="2800" dirty="0" smtClean="0">
                <a:ea typeface="MS PGothic" charset="-128"/>
              </a:rPr>
              <a:t>glycogenesis </a:t>
            </a:r>
            <a:r>
              <a:rPr lang="en-US" altLang="en-US" sz="2800" dirty="0">
                <a:ea typeface="MS PGothic" charset="-128"/>
              </a:rPr>
              <a:t>(conversion of glycogen to glucose)</a:t>
            </a:r>
          </a:p>
          <a:p>
            <a:endParaRPr lang="en-US" dirty="0"/>
          </a:p>
        </p:txBody>
      </p:sp>
      <p:sp>
        <p:nvSpPr>
          <p:cNvPr id="6" name="Text Placeholder 5"/>
          <p:cNvSpPr>
            <a:spLocks noGrp="1"/>
          </p:cNvSpPr>
          <p:nvPr>
            <p:ph type="body" sz="quarter" idx="3"/>
          </p:nvPr>
        </p:nvSpPr>
        <p:spPr/>
        <p:txBody>
          <a:bodyPr>
            <a:normAutofit/>
          </a:bodyPr>
          <a:lstStyle/>
          <a:p>
            <a:r>
              <a:rPr lang="en-US" sz="2800" dirty="0" smtClean="0"/>
              <a:t>Insulin</a:t>
            </a:r>
            <a:endParaRPr lang="en-US" sz="2800" dirty="0"/>
          </a:p>
        </p:txBody>
      </p:sp>
      <p:sp>
        <p:nvSpPr>
          <p:cNvPr id="7" name="Content Placeholder 6"/>
          <p:cNvSpPr>
            <a:spLocks noGrp="1"/>
          </p:cNvSpPr>
          <p:nvPr>
            <p:ph sz="quarter" idx="4"/>
          </p:nvPr>
        </p:nvSpPr>
        <p:spPr/>
        <p:txBody>
          <a:bodyPr>
            <a:normAutofit/>
          </a:bodyPr>
          <a:lstStyle/>
          <a:p>
            <a:pPr marL="457200" lvl="1" indent="-457200">
              <a:spcBef>
                <a:spcPts val="1200"/>
              </a:spcBef>
              <a:spcAft>
                <a:spcPts val="200"/>
              </a:spcAft>
              <a:buSzPct val="100000"/>
            </a:pPr>
            <a:r>
              <a:rPr lang="en-US" altLang="en-US" sz="3600" dirty="0" smtClean="0">
                <a:ea typeface="MS PGothic" charset="-128"/>
              </a:rPr>
              <a:t>Secreted by beta cells</a:t>
            </a:r>
          </a:p>
          <a:p>
            <a:pPr marL="640080" lvl="2" indent="-457200">
              <a:spcBef>
                <a:spcPts val="1200"/>
              </a:spcBef>
              <a:spcAft>
                <a:spcPts val="200"/>
              </a:spcAft>
              <a:buSzPct val="100000"/>
            </a:pPr>
            <a:r>
              <a:rPr lang="en-US" altLang="en-US" sz="2800" dirty="0" smtClean="0">
                <a:ea typeface="MS PGothic" charset="-128"/>
              </a:rPr>
              <a:t>Decreases </a:t>
            </a:r>
            <a:r>
              <a:rPr lang="en-US" altLang="en-US" sz="2800" dirty="0">
                <a:ea typeface="MS PGothic" charset="-128"/>
              </a:rPr>
              <a:t>the blood glucose by accelerating the movement of glucose out of the blood into cells, which increases glucose metabolism by cells</a:t>
            </a:r>
          </a:p>
          <a:p>
            <a:endParaRPr lang="en-US" sz="3600" dirty="0"/>
          </a:p>
        </p:txBody>
      </p:sp>
    </p:spTree>
    <p:extLst>
      <p:ext uri="{BB962C8B-B14F-4D97-AF65-F5344CB8AC3E}">
        <p14:creationId xmlns:p14="http://schemas.microsoft.com/office/powerpoint/2010/main" val="16951443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5" descr="f10-11-978032307722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6913" y="245360"/>
            <a:ext cx="7351486" cy="5992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094530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Sex Glands</a:t>
            </a:r>
            <a:endParaRPr lang="en-US" dirty="0"/>
          </a:p>
        </p:txBody>
      </p:sp>
      <p:sp>
        <p:nvSpPr>
          <p:cNvPr id="3" name="Text Placeholder 2"/>
          <p:cNvSpPr>
            <a:spLocks noGrp="1"/>
          </p:cNvSpPr>
          <p:nvPr>
            <p:ph type="body" idx="1"/>
          </p:nvPr>
        </p:nvSpPr>
        <p:spPr/>
        <p:txBody>
          <a:bodyPr/>
          <a:lstStyle/>
          <a:p>
            <a:r>
              <a:rPr lang="en-US" dirty="0" smtClean="0"/>
              <a:t>Female Sex Glands</a:t>
            </a:r>
            <a:endParaRPr lang="en-US" dirty="0"/>
          </a:p>
        </p:txBody>
      </p:sp>
      <p:sp>
        <p:nvSpPr>
          <p:cNvPr id="4" name="Content Placeholder 3"/>
          <p:cNvSpPr>
            <a:spLocks noGrp="1"/>
          </p:cNvSpPr>
          <p:nvPr>
            <p:ph sz="half" idx="2"/>
          </p:nvPr>
        </p:nvSpPr>
        <p:spPr/>
        <p:txBody>
          <a:bodyPr>
            <a:normAutofit fontScale="92500" lnSpcReduction="10000"/>
          </a:bodyPr>
          <a:lstStyle/>
          <a:p>
            <a:pPr>
              <a:buFont typeface="Arial" charset="0"/>
              <a:buChar char="•"/>
            </a:pPr>
            <a:r>
              <a:rPr lang="en-US" altLang="en-US" sz="2800" dirty="0">
                <a:ea typeface="MS PGothic" charset="-128"/>
              </a:rPr>
              <a:t>The ovaries contain two structures that secrete </a:t>
            </a:r>
            <a:r>
              <a:rPr lang="en-US" altLang="en-US" sz="2800" dirty="0" smtClean="0">
                <a:ea typeface="MS PGothic" charset="-128"/>
              </a:rPr>
              <a:t>hormones: </a:t>
            </a:r>
          </a:p>
          <a:p>
            <a:pPr lvl="1">
              <a:buFont typeface="Arial" charset="0"/>
              <a:buChar char="•"/>
            </a:pPr>
            <a:r>
              <a:rPr lang="en-US" altLang="en-US" sz="2600" i="1" dirty="0" smtClean="0">
                <a:ea typeface="MS PGothic" charset="-128"/>
              </a:rPr>
              <a:t>ovarian follicles </a:t>
            </a:r>
            <a:r>
              <a:rPr lang="en-US" altLang="en-US" sz="2600" dirty="0" smtClean="0">
                <a:ea typeface="MS PGothic" charset="-128"/>
              </a:rPr>
              <a:t>and </a:t>
            </a:r>
            <a:r>
              <a:rPr lang="en-US" altLang="en-US" sz="2600" i="1" dirty="0" smtClean="0">
                <a:ea typeface="MS PGothic" charset="-128"/>
              </a:rPr>
              <a:t>corpus luteum. </a:t>
            </a:r>
          </a:p>
          <a:p>
            <a:pPr>
              <a:spcBef>
                <a:spcPct val="0"/>
              </a:spcBef>
              <a:buFont typeface="Arial" charset="0"/>
              <a:buChar char="•"/>
            </a:pPr>
            <a:r>
              <a:rPr lang="en-US" altLang="en-US" sz="2800" dirty="0" smtClean="0">
                <a:ea typeface="MS PGothic" charset="-128"/>
              </a:rPr>
              <a:t>Effects </a:t>
            </a:r>
            <a:r>
              <a:rPr lang="en-US" altLang="en-US" sz="2800" dirty="0">
                <a:ea typeface="MS PGothic" charset="-128"/>
              </a:rPr>
              <a:t>of </a:t>
            </a:r>
            <a:r>
              <a:rPr lang="en-US" altLang="en-US" sz="2800" b="1" dirty="0">
                <a:ea typeface="MS PGothic" charset="-128"/>
              </a:rPr>
              <a:t>estrogen </a:t>
            </a:r>
            <a:r>
              <a:rPr lang="en-US" altLang="en-US" sz="2800" dirty="0">
                <a:ea typeface="MS PGothic" charset="-128"/>
              </a:rPr>
              <a:t>(feminizing hormone)</a:t>
            </a:r>
          </a:p>
          <a:p>
            <a:pPr lvl="1">
              <a:spcBef>
                <a:spcPct val="0"/>
              </a:spcBef>
              <a:buFont typeface="Arial" charset="0"/>
              <a:buChar char="•"/>
            </a:pPr>
            <a:r>
              <a:rPr lang="en-US" altLang="en-US" sz="2400" dirty="0">
                <a:ea typeface="MS PGothic" charset="-128"/>
              </a:rPr>
              <a:t>Development and maturation of breasts </a:t>
            </a:r>
            <a:br>
              <a:rPr lang="en-US" altLang="en-US" sz="2400" dirty="0">
                <a:ea typeface="MS PGothic" charset="-128"/>
              </a:rPr>
            </a:br>
            <a:r>
              <a:rPr lang="en-US" altLang="en-US" sz="2400" dirty="0">
                <a:ea typeface="MS PGothic" charset="-128"/>
              </a:rPr>
              <a:t>and external genitals</a:t>
            </a:r>
          </a:p>
          <a:p>
            <a:pPr lvl="1">
              <a:spcBef>
                <a:spcPct val="0"/>
              </a:spcBef>
              <a:buFont typeface="Arial" charset="0"/>
              <a:buChar char="•"/>
            </a:pPr>
            <a:r>
              <a:rPr lang="en-US" altLang="en-US" sz="2400" dirty="0">
                <a:ea typeface="MS PGothic" charset="-128"/>
              </a:rPr>
              <a:t>Development of adult female body contours</a:t>
            </a:r>
          </a:p>
          <a:p>
            <a:pPr lvl="1">
              <a:spcBef>
                <a:spcPct val="0"/>
              </a:spcBef>
              <a:buFont typeface="Arial" charset="0"/>
              <a:buChar char="•"/>
            </a:pPr>
            <a:r>
              <a:rPr lang="en-US" altLang="en-US" sz="2400" dirty="0">
                <a:ea typeface="MS PGothic" charset="-128"/>
              </a:rPr>
              <a:t>Initiation of menstrual cycle</a:t>
            </a:r>
          </a:p>
          <a:p>
            <a:endParaRPr lang="en-US" dirty="0"/>
          </a:p>
        </p:txBody>
      </p:sp>
      <p:sp>
        <p:nvSpPr>
          <p:cNvPr id="5" name="Text Placeholder 4"/>
          <p:cNvSpPr>
            <a:spLocks noGrp="1"/>
          </p:cNvSpPr>
          <p:nvPr>
            <p:ph type="body" sz="quarter" idx="3"/>
          </p:nvPr>
        </p:nvSpPr>
        <p:spPr/>
        <p:txBody>
          <a:bodyPr/>
          <a:lstStyle/>
          <a:p>
            <a:r>
              <a:rPr lang="en-US" dirty="0" smtClean="0"/>
              <a:t>Male Sex Glands</a:t>
            </a:r>
            <a:endParaRPr lang="en-US" dirty="0"/>
          </a:p>
        </p:txBody>
      </p:sp>
      <p:sp>
        <p:nvSpPr>
          <p:cNvPr id="6" name="Content Placeholder 5"/>
          <p:cNvSpPr>
            <a:spLocks noGrp="1"/>
          </p:cNvSpPr>
          <p:nvPr>
            <p:ph sz="quarter" idx="4"/>
          </p:nvPr>
        </p:nvSpPr>
        <p:spPr/>
        <p:txBody>
          <a:bodyPr/>
          <a:lstStyle/>
          <a:p>
            <a:pPr>
              <a:buFont typeface="Arial" charset="0"/>
              <a:buChar char="•"/>
            </a:pPr>
            <a:r>
              <a:rPr lang="en-US" altLang="en-US" sz="2400" dirty="0">
                <a:ea typeface="MS PGothic" charset="-128"/>
              </a:rPr>
              <a:t>The </a:t>
            </a:r>
            <a:r>
              <a:rPr lang="en-US" altLang="en-US" sz="2400" i="1" dirty="0">
                <a:ea typeface="MS PGothic" charset="-128"/>
              </a:rPr>
              <a:t>interstitial cells </a:t>
            </a:r>
            <a:r>
              <a:rPr lang="en-US" altLang="en-US" sz="2400" dirty="0">
                <a:ea typeface="MS PGothic" charset="-128"/>
              </a:rPr>
              <a:t>of testes secrete the male hormone </a:t>
            </a:r>
            <a:r>
              <a:rPr lang="en-US" altLang="en-US" sz="2400" dirty="0" smtClean="0">
                <a:ea typeface="MS PGothic" charset="-128"/>
              </a:rPr>
              <a:t>testosterone</a:t>
            </a:r>
          </a:p>
          <a:p>
            <a:pPr>
              <a:spcBef>
                <a:spcPct val="0"/>
              </a:spcBef>
              <a:buFont typeface="Arial" charset="0"/>
              <a:buChar char="•"/>
            </a:pPr>
            <a:r>
              <a:rPr lang="en-US" altLang="en-US" sz="2400" dirty="0">
                <a:ea typeface="MS PGothic" charset="-128"/>
              </a:rPr>
              <a:t>Effects of </a:t>
            </a:r>
            <a:r>
              <a:rPr lang="en-US" altLang="en-US" sz="2400" b="1" dirty="0">
                <a:ea typeface="MS PGothic" charset="-128"/>
              </a:rPr>
              <a:t>testosterone</a:t>
            </a:r>
            <a:r>
              <a:rPr lang="en-US" altLang="en-US" sz="2400" dirty="0">
                <a:ea typeface="MS PGothic" charset="-128"/>
              </a:rPr>
              <a:t> (masculinizing hormone)</a:t>
            </a:r>
          </a:p>
          <a:p>
            <a:pPr lvl="1">
              <a:spcBef>
                <a:spcPct val="0"/>
              </a:spcBef>
              <a:buFont typeface="Arial" charset="0"/>
              <a:buChar char="•"/>
            </a:pPr>
            <a:r>
              <a:rPr lang="en-US" altLang="en-US" sz="2000" dirty="0">
                <a:ea typeface="MS PGothic" charset="-128"/>
              </a:rPr>
              <a:t>Maturation of external genitals</a:t>
            </a:r>
          </a:p>
          <a:p>
            <a:pPr lvl="1">
              <a:spcBef>
                <a:spcPct val="0"/>
              </a:spcBef>
              <a:buFont typeface="Arial" charset="0"/>
              <a:buChar char="•"/>
            </a:pPr>
            <a:r>
              <a:rPr lang="en-US" altLang="en-US" sz="2000" dirty="0">
                <a:ea typeface="MS PGothic" charset="-128"/>
              </a:rPr>
              <a:t>Beard growth</a:t>
            </a:r>
          </a:p>
          <a:p>
            <a:pPr lvl="1">
              <a:spcBef>
                <a:spcPct val="0"/>
              </a:spcBef>
              <a:buFont typeface="Arial" charset="0"/>
              <a:buChar char="•"/>
            </a:pPr>
            <a:r>
              <a:rPr lang="en-US" altLang="en-US" sz="2000" dirty="0">
                <a:ea typeface="MS PGothic" charset="-128"/>
              </a:rPr>
              <a:t>Voice changes at puberty</a:t>
            </a:r>
          </a:p>
          <a:p>
            <a:pPr lvl="1">
              <a:spcBef>
                <a:spcPct val="0"/>
              </a:spcBef>
              <a:buFont typeface="Arial" charset="0"/>
              <a:buChar char="•"/>
            </a:pPr>
            <a:r>
              <a:rPr lang="en-US" altLang="en-US" sz="2000" dirty="0">
                <a:ea typeface="MS PGothic" charset="-128"/>
              </a:rPr>
              <a:t>Development of musculature and body contours typical of the male</a:t>
            </a:r>
          </a:p>
          <a:p>
            <a:endParaRPr lang="en-US" dirty="0"/>
          </a:p>
        </p:txBody>
      </p:sp>
    </p:spTree>
    <p:extLst>
      <p:ext uri="{BB962C8B-B14F-4D97-AF65-F5344CB8AC3E}">
        <p14:creationId xmlns:p14="http://schemas.microsoft.com/office/powerpoint/2010/main" val="125069282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sz="8000" dirty="0" smtClean="0"/>
              <a:t>Thymus</a:t>
            </a:r>
            <a:endParaRPr lang="en-US" sz="8000" dirty="0"/>
          </a:p>
        </p:txBody>
      </p:sp>
      <p:sp>
        <p:nvSpPr>
          <p:cNvPr id="8" name="Content Placeholder 7"/>
          <p:cNvSpPr>
            <a:spLocks noGrp="1"/>
          </p:cNvSpPr>
          <p:nvPr>
            <p:ph idx="1"/>
          </p:nvPr>
        </p:nvSpPr>
        <p:spPr/>
        <p:txBody>
          <a:bodyPr>
            <a:normAutofit/>
          </a:bodyPr>
          <a:lstStyle/>
          <a:p>
            <a:pPr>
              <a:spcBef>
                <a:spcPct val="0"/>
              </a:spcBef>
            </a:pPr>
            <a:r>
              <a:rPr lang="en-US" altLang="en-US" sz="4800" dirty="0">
                <a:ea typeface="MS PGothic" charset="-128"/>
              </a:rPr>
              <a:t>Name of hormone</a:t>
            </a:r>
          </a:p>
          <a:p>
            <a:pPr lvl="1">
              <a:spcBef>
                <a:spcPct val="0"/>
              </a:spcBef>
            </a:pPr>
            <a:r>
              <a:rPr lang="en-US" altLang="en-US" sz="4400" dirty="0" err="1">
                <a:ea typeface="MS PGothic" charset="-128"/>
              </a:rPr>
              <a:t>Thymosin</a:t>
            </a:r>
            <a:endParaRPr lang="en-US" altLang="en-US" sz="4400" dirty="0">
              <a:ea typeface="MS PGothic" charset="-128"/>
            </a:endParaRPr>
          </a:p>
          <a:p>
            <a:pPr>
              <a:spcBef>
                <a:spcPct val="0"/>
              </a:spcBef>
            </a:pPr>
            <a:r>
              <a:rPr lang="en-US" altLang="en-US" sz="4800" dirty="0">
                <a:ea typeface="MS PGothic" charset="-128"/>
              </a:rPr>
              <a:t>Function of hormone</a:t>
            </a:r>
          </a:p>
          <a:p>
            <a:pPr lvl="1">
              <a:spcBef>
                <a:spcPct val="0"/>
              </a:spcBef>
            </a:pPr>
            <a:r>
              <a:rPr lang="en-US" altLang="en-US" sz="4400" dirty="0">
                <a:ea typeface="MS PGothic" charset="-128"/>
              </a:rPr>
              <a:t>Plays an important role in the development and function of the body’s immune </a:t>
            </a:r>
            <a:r>
              <a:rPr lang="en-US" altLang="en-US" sz="4400" dirty="0" smtClean="0">
                <a:ea typeface="MS PGothic" charset="-128"/>
              </a:rPr>
              <a:t>system</a:t>
            </a:r>
            <a:endParaRPr lang="en-US" altLang="en-US" sz="4400" dirty="0">
              <a:ea typeface="MS PGothic" charset="-128"/>
            </a:endParaRPr>
          </a:p>
        </p:txBody>
      </p:sp>
    </p:spTree>
    <p:extLst>
      <p:ext uri="{BB962C8B-B14F-4D97-AF65-F5344CB8AC3E}">
        <p14:creationId xmlns:p14="http://schemas.microsoft.com/office/powerpoint/2010/main" val="148079492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8800" dirty="0" smtClean="0"/>
              <a:t>Placenta</a:t>
            </a:r>
            <a:endParaRPr lang="en-US" sz="8800" dirty="0"/>
          </a:p>
        </p:txBody>
      </p:sp>
      <p:sp>
        <p:nvSpPr>
          <p:cNvPr id="3" name="Content Placeholder 2"/>
          <p:cNvSpPr>
            <a:spLocks noGrp="1"/>
          </p:cNvSpPr>
          <p:nvPr>
            <p:ph idx="1"/>
          </p:nvPr>
        </p:nvSpPr>
        <p:spPr/>
        <p:txBody>
          <a:bodyPr>
            <a:normAutofit/>
          </a:bodyPr>
          <a:lstStyle/>
          <a:p>
            <a:pPr>
              <a:spcBef>
                <a:spcPct val="0"/>
              </a:spcBef>
            </a:pPr>
            <a:r>
              <a:rPr lang="en-US" altLang="en-US" sz="4400" dirty="0">
                <a:ea typeface="MS PGothic" charset="-128"/>
              </a:rPr>
              <a:t>Produces hormones</a:t>
            </a:r>
          </a:p>
          <a:p>
            <a:pPr lvl="1">
              <a:spcBef>
                <a:spcPct val="0"/>
              </a:spcBef>
            </a:pPr>
            <a:r>
              <a:rPr lang="en-US" altLang="en-US" sz="4000" dirty="0">
                <a:ea typeface="MS PGothic" charset="-128"/>
              </a:rPr>
              <a:t>Chorionic gonadotropins</a:t>
            </a:r>
          </a:p>
          <a:p>
            <a:pPr lvl="1">
              <a:spcBef>
                <a:spcPct val="0"/>
              </a:spcBef>
            </a:pPr>
            <a:r>
              <a:rPr lang="en-US" altLang="en-US" sz="4000" dirty="0">
                <a:ea typeface="MS PGothic" charset="-128"/>
              </a:rPr>
              <a:t>Estrogen</a:t>
            </a:r>
          </a:p>
          <a:p>
            <a:pPr lvl="1">
              <a:spcBef>
                <a:spcPct val="0"/>
              </a:spcBef>
            </a:pPr>
            <a:r>
              <a:rPr lang="en-US" altLang="en-US" sz="4000" dirty="0">
                <a:ea typeface="MS PGothic" charset="-128"/>
              </a:rPr>
              <a:t>Progesterone</a:t>
            </a:r>
          </a:p>
          <a:p>
            <a:pPr>
              <a:spcBef>
                <a:spcPct val="0"/>
              </a:spcBef>
            </a:pPr>
            <a:r>
              <a:rPr lang="en-US" altLang="en-US" sz="4400" dirty="0">
                <a:ea typeface="MS PGothic" charset="-128"/>
              </a:rPr>
              <a:t>Function of hormones</a:t>
            </a:r>
          </a:p>
          <a:p>
            <a:pPr lvl="1">
              <a:spcBef>
                <a:spcPct val="0"/>
              </a:spcBef>
            </a:pPr>
            <a:r>
              <a:rPr lang="en-US" altLang="en-US" sz="4000" dirty="0">
                <a:ea typeface="MS PGothic" charset="-128"/>
              </a:rPr>
              <a:t>Maintain the corpus luteum during </a:t>
            </a:r>
            <a:r>
              <a:rPr lang="en-US" altLang="en-US" sz="4000" dirty="0" smtClean="0">
                <a:ea typeface="MS PGothic" charset="-128"/>
              </a:rPr>
              <a:t>pregnancy</a:t>
            </a:r>
            <a:endParaRPr lang="en-US" altLang="en-US" sz="4000" dirty="0">
              <a:ea typeface="MS PGothic" charset="-128"/>
            </a:endParaRPr>
          </a:p>
        </p:txBody>
      </p:sp>
    </p:spTree>
    <p:extLst>
      <p:ext uri="{BB962C8B-B14F-4D97-AF65-F5344CB8AC3E}">
        <p14:creationId xmlns:p14="http://schemas.microsoft.com/office/powerpoint/2010/main" val="4707984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a:alphaModFix amt="35000"/>
            <a:extLst>
              <a:ext uri="{28A0092B-C50C-407E-A947-70E740481C1C}">
                <a14:useLocalDpi xmlns:a14="http://schemas.microsoft.com/office/drawing/2010/main" val="0"/>
              </a:ext>
            </a:extLst>
          </a:blip>
          <a:srcRect t="1571" b="14159"/>
          <a:stretch/>
        </p:blipFill>
        <p:spPr>
          <a:xfrm>
            <a:off x="20" y="10"/>
            <a:ext cx="12191980" cy="6857990"/>
          </a:xfrm>
          <a:prstGeom prst="rect">
            <a:avLst/>
          </a:prstGeom>
        </p:spPr>
      </p:pic>
      <p:sp>
        <p:nvSpPr>
          <p:cNvPr id="14" name="Rectangle 13">
            <a:extLst>
              <a:ext uri="{FF2B5EF4-FFF2-40B4-BE49-F238E27FC236}">
                <a16:creationId xmlns:a16="http://schemas.microsoft.com/office/drawing/2014/main" xmlns="" id="{49AA227F-6DA2-4C84-A893-F326972F0FC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xmlns="" id="{7DD2B04A-1137-44B5-B028-ACB68B02C73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8" name="Straight Connector 17">
            <a:extLst>
              <a:ext uri="{FF2B5EF4-FFF2-40B4-BE49-F238E27FC236}">
                <a16:creationId xmlns:a16="http://schemas.microsoft.com/office/drawing/2014/main" xmlns="" id="{25C014F1-8E33-495F-A49E-7911F19D8914}"/>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7" name="Title 6"/>
          <p:cNvSpPr>
            <a:spLocks noGrp="1"/>
          </p:cNvSpPr>
          <p:nvPr>
            <p:ph type="title"/>
          </p:nvPr>
        </p:nvSpPr>
        <p:spPr>
          <a:xfrm>
            <a:off x="1097280" y="286603"/>
            <a:ext cx="10058400" cy="1450757"/>
          </a:xfrm>
        </p:spPr>
        <p:txBody>
          <a:bodyPr>
            <a:normAutofit/>
          </a:bodyPr>
          <a:lstStyle/>
          <a:p>
            <a:r>
              <a:rPr lang="en-US" altLang="en-US" sz="6000" dirty="0">
                <a:solidFill>
                  <a:schemeClr val="tx1"/>
                </a:solidFill>
                <a:ea typeface="MS PGothic" charset="-128"/>
              </a:rPr>
              <a:t>Pineal Gland</a:t>
            </a:r>
            <a:endParaRPr lang="en-US" sz="6000" dirty="0">
              <a:solidFill>
                <a:schemeClr val="tx1"/>
              </a:solidFill>
            </a:endParaRPr>
          </a:p>
        </p:txBody>
      </p:sp>
      <p:sp>
        <p:nvSpPr>
          <p:cNvPr id="8" name="Content Placeholder 7"/>
          <p:cNvSpPr>
            <a:spLocks noGrp="1"/>
          </p:cNvSpPr>
          <p:nvPr>
            <p:ph idx="1"/>
          </p:nvPr>
        </p:nvSpPr>
        <p:spPr>
          <a:xfrm>
            <a:off x="1097280" y="1845734"/>
            <a:ext cx="10058400" cy="4023360"/>
          </a:xfrm>
        </p:spPr>
        <p:txBody>
          <a:bodyPr>
            <a:normAutofit/>
          </a:bodyPr>
          <a:lstStyle/>
          <a:p>
            <a:pPr>
              <a:spcBef>
                <a:spcPct val="0"/>
              </a:spcBef>
            </a:pPr>
            <a:r>
              <a:rPr lang="en-US" altLang="en-US" sz="3200" dirty="0">
                <a:solidFill>
                  <a:schemeClr val="tx1"/>
                </a:solidFill>
                <a:ea typeface="MS PGothic" charset="-128"/>
              </a:rPr>
              <a:t>A small gland near the roof of the third ventricle of the brain</a:t>
            </a:r>
          </a:p>
          <a:p>
            <a:pPr lvl="1">
              <a:spcBef>
                <a:spcPct val="0"/>
              </a:spcBef>
            </a:pPr>
            <a:r>
              <a:rPr lang="en-US" altLang="en-US" sz="2800" dirty="0">
                <a:solidFill>
                  <a:schemeClr val="tx1"/>
                </a:solidFill>
                <a:ea typeface="MS PGothic" charset="-128"/>
              </a:rPr>
              <a:t>Glandular tissue predominates in children and young adults</a:t>
            </a:r>
          </a:p>
          <a:p>
            <a:pPr lvl="1">
              <a:spcBef>
                <a:spcPct val="0"/>
              </a:spcBef>
            </a:pPr>
            <a:r>
              <a:rPr lang="en-US" altLang="en-US" sz="2800" dirty="0">
                <a:solidFill>
                  <a:schemeClr val="tx1"/>
                </a:solidFill>
                <a:ea typeface="MS PGothic" charset="-128"/>
              </a:rPr>
              <a:t>Becomes fibrous and calcified with age</a:t>
            </a:r>
          </a:p>
          <a:p>
            <a:pPr>
              <a:spcBef>
                <a:spcPct val="0"/>
              </a:spcBef>
            </a:pPr>
            <a:r>
              <a:rPr lang="en-US" altLang="en-US" sz="3200" dirty="0">
                <a:solidFill>
                  <a:schemeClr val="tx1"/>
                </a:solidFill>
                <a:ea typeface="MS PGothic" charset="-128"/>
              </a:rPr>
              <a:t>Called the </a:t>
            </a:r>
            <a:r>
              <a:rPr lang="en-US" altLang="en-US" sz="3200" i="1" dirty="0">
                <a:solidFill>
                  <a:schemeClr val="tx1"/>
                </a:solidFill>
                <a:ea typeface="MS PGothic" charset="-128"/>
              </a:rPr>
              <a:t>third eye</a:t>
            </a:r>
            <a:r>
              <a:rPr lang="en-US" altLang="en-US" sz="3200" dirty="0">
                <a:solidFill>
                  <a:schemeClr val="tx1"/>
                </a:solidFill>
                <a:ea typeface="MS PGothic" charset="-128"/>
              </a:rPr>
              <a:t> because its influence on secretory activity is related to the amount of light entering the eyes</a:t>
            </a:r>
          </a:p>
          <a:p>
            <a:pPr>
              <a:spcBef>
                <a:spcPct val="0"/>
              </a:spcBef>
            </a:pPr>
            <a:r>
              <a:rPr lang="en-US" altLang="en-US" sz="3200" dirty="0">
                <a:solidFill>
                  <a:schemeClr val="tx1"/>
                </a:solidFill>
                <a:ea typeface="MS PGothic" charset="-128"/>
              </a:rPr>
              <a:t>Secretes </a:t>
            </a:r>
            <a:r>
              <a:rPr lang="en-US" altLang="en-US" sz="3200" b="1" dirty="0">
                <a:solidFill>
                  <a:schemeClr val="tx1"/>
                </a:solidFill>
                <a:ea typeface="MS PGothic" charset="-128"/>
              </a:rPr>
              <a:t>melatonin</a:t>
            </a:r>
            <a:r>
              <a:rPr lang="en-US" altLang="en-US" sz="3200" dirty="0">
                <a:solidFill>
                  <a:schemeClr val="tx1"/>
                </a:solidFill>
                <a:ea typeface="MS PGothic" charset="-128"/>
              </a:rPr>
              <a:t>, which:</a:t>
            </a:r>
          </a:p>
          <a:p>
            <a:pPr lvl="1">
              <a:spcBef>
                <a:spcPct val="0"/>
              </a:spcBef>
            </a:pPr>
            <a:r>
              <a:rPr lang="en-US" altLang="en-US" sz="2800" dirty="0">
                <a:solidFill>
                  <a:schemeClr val="tx1"/>
                </a:solidFill>
                <a:ea typeface="MS PGothic" charset="-128"/>
              </a:rPr>
              <a:t>Inhibits ovarian activity</a:t>
            </a:r>
          </a:p>
          <a:p>
            <a:pPr lvl="1">
              <a:spcBef>
                <a:spcPct val="0"/>
              </a:spcBef>
            </a:pPr>
            <a:r>
              <a:rPr lang="en-US" altLang="en-US" sz="2800" dirty="0">
                <a:solidFill>
                  <a:schemeClr val="tx1"/>
                </a:solidFill>
                <a:ea typeface="MS PGothic" charset="-128"/>
              </a:rPr>
              <a:t>Regulates the body’s internal clock</a:t>
            </a:r>
            <a:endParaRPr lang="en-US" sz="2800" dirty="0">
              <a:solidFill>
                <a:schemeClr val="tx1"/>
              </a:solidFill>
            </a:endParaRPr>
          </a:p>
        </p:txBody>
      </p:sp>
    </p:spTree>
    <p:extLst>
      <p:ext uri="{BB962C8B-B14F-4D97-AF65-F5344CB8AC3E}">
        <p14:creationId xmlns:p14="http://schemas.microsoft.com/office/powerpoint/2010/main" val="276493743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Endocrine Functions Throughout the Body</a:t>
            </a:r>
            <a:endParaRPr lang="en-US" dirty="0"/>
          </a:p>
        </p:txBody>
      </p:sp>
      <p:sp>
        <p:nvSpPr>
          <p:cNvPr id="3" name="Content Placeholder 2"/>
          <p:cNvSpPr>
            <a:spLocks noGrp="1"/>
          </p:cNvSpPr>
          <p:nvPr>
            <p:ph idx="1"/>
          </p:nvPr>
        </p:nvSpPr>
        <p:spPr/>
        <p:txBody>
          <a:bodyPr>
            <a:noAutofit/>
          </a:bodyPr>
          <a:lstStyle/>
          <a:p>
            <a:pPr>
              <a:spcBef>
                <a:spcPct val="0"/>
              </a:spcBef>
              <a:buFont typeface="Arial" charset="0"/>
              <a:buChar char="•"/>
            </a:pPr>
            <a:r>
              <a:rPr lang="en-US" altLang="en-US" sz="3200" dirty="0">
                <a:ea typeface="MS PGothic" charset="-128"/>
              </a:rPr>
              <a:t>Many organs (e.g., the stomach, intestines, and kidney) produce endocrine hormones</a:t>
            </a:r>
          </a:p>
          <a:p>
            <a:pPr lvl="1">
              <a:spcBef>
                <a:spcPct val="0"/>
              </a:spcBef>
              <a:buFont typeface="Arial" charset="0"/>
              <a:buChar char="•"/>
            </a:pPr>
            <a:r>
              <a:rPr lang="en-US" altLang="en-US" sz="2800" dirty="0">
                <a:ea typeface="MS PGothic" charset="-128"/>
              </a:rPr>
              <a:t>Stomach lining produces </a:t>
            </a:r>
            <a:r>
              <a:rPr lang="en-US" altLang="en-US" sz="2800" b="1" dirty="0">
                <a:ea typeface="MS PGothic" charset="-128"/>
              </a:rPr>
              <a:t>ghrelin</a:t>
            </a:r>
            <a:r>
              <a:rPr lang="en-US" altLang="en-US" sz="2800" dirty="0">
                <a:ea typeface="MS PGothic" charset="-128"/>
              </a:rPr>
              <a:t>, which affects appetite and metabolism</a:t>
            </a:r>
          </a:p>
          <a:p>
            <a:pPr>
              <a:spcBef>
                <a:spcPct val="0"/>
              </a:spcBef>
              <a:buFont typeface="Arial" charset="0"/>
              <a:buChar char="•"/>
            </a:pPr>
            <a:r>
              <a:rPr lang="en-US" altLang="en-US" sz="3200" dirty="0">
                <a:ea typeface="MS PGothic" charset="-128"/>
              </a:rPr>
              <a:t>The atrial wall of the heart secretes </a:t>
            </a:r>
            <a:r>
              <a:rPr lang="en-US" altLang="en-US" sz="3200" b="1" dirty="0">
                <a:ea typeface="MS PGothic" charset="-128"/>
              </a:rPr>
              <a:t>atrial natriuretic hormone (ANH)</a:t>
            </a:r>
            <a:r>
              <a:rPr lang="en-US" altLang="en-US" sz="3200" dirty="0">
                <a:ea typeface="MS PGothic" charset="-128"/>
              </a:rPr>
              <a:t>, which stimulates sodium loss from the kidneys</a:t>
            </a:r>
          </a:p>
          <a:p>
            <a:pPr>
              <a:spcBef>
                <a:spcPct val="0"/>
              </a:spcBef>
              <a:buFont typeface="Arial" charset="0"/>
              <a:buChar char="•"/>
            </a:pPr>
            <a:r>
              <a:rPr lang="en-US" altLang="en-US" sz="3200" dirty="0">
                <a:ea typeface="MS PGothic" charset="-128"/>
              </a:rPr>
              <a:t>Fat-storing cells secrete </a:t>
            </a:r>
            <a:r>
              <a:rPr lang="en-US" altLang="en-US" sz="3200" b="1" dirty="0">
                <a:ea typeface="MS PGothic" charset="-128"/>
              </a:rPr>
              <a:t>leptin</a:t>
            </a:r>
            <a:r>
              <a:rPr lang="en-US" altLang="en-US" sz="3200" dirty="0">
                <a:ea typeface="MS PGothic" charset="-128"/>
              </a:rPr>
              <a:t>, which controls how full or hungry one </a:t>
            </a:r>
            <a:r>
              <a:rPr lang="en-US" altLang="en-US" sz="3200" dirty="0" smtClean="0">
                <a:ea typeface="MS PGothic" charset="-128"/>
              </a:rPr>
              <a:t>feels</a:t>
            </a:r>
            <a:endParaRPr lang="en-US" altLang="en-US" sz="3200" dirty="0">
              <a:ea typeface="MS PGothic" charset="-128"/>
            </a:endParaRPr>
          </a:p>
        </p:txBody>
      </p:sp>
    </p:spTree>
    <p:extLst>
      <p:ext uri="{BB962C8B-B14F-4D97-AF65-F5344CB8AC3E}">
        <p14:creationId xmlns:p14="http://schemas.microsoft.com/office/powerpoint/2010/main" val="99603634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t>Endocrine Hormone Conditions</a:t>
            </a:r>
            <a:endParaRPr lang="en-US" sz="6000" dirty="0"/>
          </a:p>
        </p:txBody>
      </p:sp>
      <p:sp>
        <p:nvSpPr>
          <p:cNvPr id="3" name="Content Placeholder 2"/>
          <p:cNvSpPr>
            <a:spLocks noGrp="1"/>
          </p:cNvSpPr>
          <p:nvPr>
            <p:ph idx="1"/>
          </p:nvPr>
        </p:nvSpPr>
        <p:spPr/>
        <p:txBody>
          <a:bodyPr>
            <a:normAutofit fontScale="62500" lnSpcReduction="20000"/>
          </a:bodyPr>
          <a:lstStyle/>
          <a:p>
            <a:pPr>
              <a:lnSpc>
                <a:spcPct val="100000"/>
              </a:lnSpc>
              <a:spcBef>
                <a:spcPct val="0"/>
              </a:spcBef>
              <a:buFont typeface="Arial" charset="0"/>
              <a:buChar char="•"/>
            </a:pPr>
            <a:r>
              <a:rPr lang="en-US" altLang="en-US" sz="4800" b="1" dirty="0" smtClean="0">
                <a:ea typeface="MS PGothic" charset="-128"/>
              </a:rPr>
              <a:t>Gigantism - </a:t>
            </a:r>
            <a:r>
              <a:rPr lang="en-US" altLang="en-US" sz="4400" dirty="0" smtClean="0">
                <a:ea typeface="MS PGothic" charset="-128"/>
              </a:rPr>
              <a:t>Hypersecretion </a:t>
            </a:r>
            <a:r>
              <a:rPr lang="en-US" altLang="en-US" sz="4400" dirty="0">
                <a:ea typeface="MS PGothic" charset="-128"/>
              </a:rPr>
              <a:t>of growth hormone during the early years of life </a:t>
            </a:r>
          </a:p>
          <a:p>
            <a:pPr>
              <a:lnSpc>
                <a:spcPct val="100000"/>
              </a:lnSpc>
              <a:spcBef>
                <a:spcPct val="0"/>
              </a:spcBef>
              <a:buFont typeface="Arial" charset="0"/>
              <a:buChar char="•"/>
            </a:pPr>
            <a:r>
              <a:rPr lang="en-US" altLang="en-US" sz="4800" b="1" dirty="0">
                <a:ea typeface="MS PGothic" charset="-128"/>
              </a:rPr>
              <a:t>Diabetes </a:t>
            </a:r>
            <a:r>
              <a:rPr lang="en-US" altLang="en-US" sz="4800" b="1" dirty="0" smtClean="0">
                <a:ea typeface="MS PGothic" charset="-128"/>
              </a:rPr>
              <a:t>insipidus </a:t>
            </a:r>
            <a:r>
              <a:rPr lang="en-US" altLang="en-US" sz="4800" dirty="0" smtClean="0">
                <a:ea typeface="MS PGothic" charset="-128"/>
              </a:rPr>
              <a:t>- </a:t>
            </a:r>
            <a:r>
              <a:rPr lang="en-US" altLang="en-US" sz="4400" dirty="0" err="1" smtClean="0">
                <a:ea typeface="MS PGothic" charset="-128"/>
              </a:rPr>
              <a:t>Hyposecretion</a:t>
            </a:r>
            <a:r>
              <a:rPr lang="en-US" altLang="en-US" sz="4400" dirty="0" smtClean="0">
                <a:ea typeface="MS PGothic" charset="-128"/>
              </a:rPr>
              <a:t> </a:t>
            </a:r>
            <a:r>
              <a:rPr lang="en-US" altLang="en-US" sz="4400" dirty="0">
                <a:ea typeface="MS PGothic" charset="-128"/>
              </a:rPr>
              <a:t>of ADH</a:t>
            </a:r>
          </a:p>
          <a:p>
            <a:pPr>
              <a:lnSpc>
                <a:spcPct val="100000"/>
              </a:lnSpc>
              <a:spcBef>
                <a:spcPct val="0"/>
              </a:spcBef>
              <a:buFont typeface="Arial" charset="0"/>
              <a:buChar char="•"/>
            </a:pPr>
            <a:r>
              <a:rPr lang="en-US" altLang="en-US" sz="4800" b="1" dirty="0" smtClean="0">
                <a:ea typeface="MS PGothic" charset="-128"/>
              </a:rPr>
              <a:t>Goiter</a:t>
            </a:r>
            <a:r>
              <a:rPr lang="en-US" altLang="en-US" sz="4800" dirty="0" smtClean="0">
                <a:ea typeface="MS PGothic" charset="-128"/>
              </a:rPr>
              <a:t> - </a:t>
            </a:r>
            <a:r>
              <a:rPr lang="en-US" altLang="en-US" sz="4400" dirty="0" smtClean="0">
                <a:ea typeface="MS PGothic" charset="-128"/>
              </a:rPr>
              <a:t>Low </a:t>
            </a:r>
            <a:r>
              <a:rPr lang="en-US" altLang="en-US" sz="4400" dirty="0">
                <a:ea typeface="MS PGothic" charset="-128"/>
              </a:rPr>
              <a:t>dietary take of </a:t>
            </a:r>
            <a:r>
              <a:rPr lang="en-US" altLang="en-US" sz="4400" dirty="0" smtClean="0">
                <a:ea typeface="MS PGothic" charset="-128"/>
              </a:rPr>
              <a:t>iodine</a:t>
            </a:r>
          </a:p>
          <a:p>
            <a:pPr>
              <a:spcBef>
                <a:spcPct val="0"/>
              </a:spcBef>
              <a:buFont typeface="Arial" charset="0"/>
              <a:buChar char="•"/>
            </a:pPr>
            <a:r>
              <a:rPr lang="en-US" altLang="en-US" sz="4500" b="1" dirty="0" smtClean="0">
                <a:ea typeface="MS PGothic" charset="-128"/>
              </a:rPr>
              <a:t>Cretinism</a:t>
            </a:r>
            <a:r>
              <a:rPr lang="en-US" altLang="en-US" sz="3400" dirty="0" smtClean="0">
                <a:ea typeface="MS PGothic" charset="-128"/>
              </a:rPr>
              <a:t> - </a:t>
            </a:r>
            <a:r>
              <a:rPr lang="en-US" altLang="en-US" sz="4000" dirty="0" err="1" smtClean="0">
                <a:ea typeface="MS PGothic" charset="-128"/>
              </a:rPr>
              <a:t>Hyposecretion</a:t>
            </a:r>
            <a:r>
              <a:rPr lang="en-US" altLang="en-US" sz="4000" dirty="0" smtClean="0">
                <a:ea typeface="MS PGothic" charset="-128"/>
              </a:rPr>
              <a:t> </a:t>
            </a:r>
            <a:r>
              <a:rPr lang="en-US" altLang="en-US" sz="4000" dirty="0">
                <a:ea typeface="MS PGothic" charset="-128"/>
              </a:rPr>
              <a:t>of thyroid hormones during the formative years </a:t>
            </a:r>
          </a:p>
          <a:p>
            <a:pPr>
              <a:spcBef>
                <a:spcPct val="0"/>
              </a:spcBef>
              <a:buFont typeface="Arial" charset="0"/>
              <a:buChar char="•"/>
            </a:pPr>
            <a:r>
              <a:rPr lang="en-US" altLang="en-US" sz="4500" b="1" dirty="0">
                <a:ea typeface="MS PGothic" charset="-128"/>
              </a:rPr>
              <a:t>Diabetes mellitus</a:t>
            </a:r>
          </a:p>
          <a:p>
            <a:pPr lvl="1">
              <a:spcBef>
                <a:spcPct val="0"/>
              </a:spcBef>
              <a:buFont typeface="Arial" charset="0"/>
              <a:buChar char="•"/>
            </a:pPr>
            <a:r>
              <a:rPr lang="en-US" altLang="en-US" sz="4500" dirty="0">
                <a:ea typeface="MS PGothic" charset="-128"/>
              </a:rPr>
              <a:t>Type 1</a:t>
            </a:r>
          </a:p>
          <a:p>
            <a:pPr lvl="2">
              <a:spcBef>
                <a:spcPct val="0"/>
              </a:spcBef>
              <a:buFont typeface="Arial" charset="0"/>
              <a:buChar char="•"/>
            </a:pPr>
            <a:r>
              <a:rPr lang="en-US" altLang="en-US" sz="3800" dirty="0">
                <a:ea typeface="MS PGothic" charset="-128"/>
              </a:rPr>
              <a:t>Pancreatic islets secrete too little insulin</a:t>
            </a:r>
          </a:p>
          <a:p>
            <a:pPr lvl="1">
              <a:spcBef>
                <a:spcPct val="0"/>
              </a:spcBef>
              <a:buFont typeface="Arial" charset="0"/>
              <a:buChar char="•"/>
            </a:pPr>
            <a:r>
              <a:rPr lang="en-US" altLang="en-US" sz="4500" dirty="0">
                <a:ea typeface="MS PGothic" charset="-128"/>
              </a:rPr>
              <a:t>Type 2</a:t>
            </a:r>
          </a:p>
          <a:p>
            <a:pPr lvl="2">
              <a:spcBef>
                <a:spcPct val="0"/>
              </a:spcBef>
              <a:buFont typeface="Arial" charset="0"/>
              <a:buChar char="•"/>
            </a:pPr>
            <a:r>
              <a:rPr lang="en-US" altLang="en-US" sz="3800" dirty="0">
                <a:ea typeface="MS PGothic" charset="-128"/>
              </a:rPr>
              <a:t>Decrease of insulin and an abnormality of the insulin receptors</a:t>
            </a:r>
          </a:p>
          <a:p>
            <a:pPr>
              <a:spcBef>
                <a:spcPct val="0"/>
              </a:spcBef>
              <a:buFont typeface="Arial" charset="0"/>
              <a:buChar char="•"/>
            </a:pPr>
            <a:r>
              <a:rPr lang="en-US" altLang="en-US" sz="4500" b="1" dirty="0" smtClean="0">
                <a:ea typeface="MS PGothic" charset="-128"/>
              </a:rPr>
              <a:t>Glycosuria</a:t>
            </a:r>
            <a:r>
              <a:rPr lang="en-US" altLang="en-US" sz="4500" dirty="0" smtClean="0">
                <a:ea typeface="MS PGothic" charset="-128"/>
              </a:rPr>
              <a:t> </a:t>
            </a:r>
            <a:r>
              <a:rPr lang="en-US" altLang="en-US" sz="3400" dirty="0" smtClean="0">
                <a:ea typeface="MS PGothic" charset="-128"/>
              </a:rPr>
              <a:t>- </a:t>
            </a:r>
            <a:r>
              <a:rPr lang="en-US" altLang="en-US" sz="3800" dirty="0" smtClean="0">
                <a:ea typeface="MS PGothic" charset="-128"/>
              </a:rPr>
              <a:t>Excess </a:t>
            </a:r>
            <a:r>
              <a:rPr lang="en-US" altLang="en-US" sz="3800" dirty="0">
                <a:ea typeface="MS PGothic" charset="-128"/>
              </a:rPr>
              <a:t>glucose is filtered out of the blood and lost in the </a:t>
            </a:r>
            <a:r>
              <a:rPr lang="en-US" altLang="en-US" sz="3800" dirty="0" smtClean="0">
                <a:ea typeface="MS PGothic" charset="-128"/>
              </a:rPr>
              <a:t>urine</a:t>
            </a:r>
            <a:endParaRPr lang="en-US" altLang="en-US" sz="2900" dirty="0">
              <a:ea typeface="MS PGothic" charset="-128"/>
            </a:endParaRPr>
          </a:p>
        </p:txBody>
      </p:sp>
    </p:spTree>
    <p:extLst>
      <p:ext uri="{BB962C8B-B14F-4D97-AF65-F5344CB8AC3E}">
        <p14:creationId xmlns:p14="http://schemas.microsoft.com/office/powerpoint/2010/main" val="192100138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4A8FFEA1-1B69-4F42-B552-0CCF7259687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xmlns="" id="{AA3C9226-5EC8-460B-82D7-72AA994DF95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3" name="Straight Connector 12">
            <a:extLst>
              <a:ext uri="{FF2B5EF4-FFF2-40B4-BE49-F238E27FC236}">
                <a16:creationId xmlns:a16="http://schemas.microsoft.com/office/drawing/2014/main" xmlns="" id="{62A90A9D-33DF-408E-BF4C-F82588935C96}"/>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5" name="Rectangle 14">
            <a:extLst>
              <a:ext uri="{FF2B5EF4-FFF2-40B4-BE49-F238E27FC236}">
                <a16:creationId xmlns:a16="http://schemas.microsoft.com/office/drawing/2014/main" xmlns="" id="{E6AA15AE-DAFE-4E1E-B05F-F57962FD3A2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xmlns="" id="{88CAE6E3-39B4-4A16-97BC-9C376B9B7EA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8">
            <a:extLst>
              <a:ext uri="{FF2B5EF4-FFF2-40B4-BE49-F238E27FC236}">
                <a16:creationId xmlns:a16="http://schemas.microsoft.com/office/drawing/2014/main" xmlns="" id="{D9DB1F97-BFF9-46CC-8EB4-BB63B98F13C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1" name="Straight Connector 20">
            <a:extLst>
              <a:ext uri="{FF2B5EF4-FFF2-40B4-BE49-F238E27FC236}">
                <a16:creationId xmlns:a16="http://schemas.microsoft.com/office/drawing/2014/main" xmlns="" id="{D07141D5-A57C-43F5-A655-5BA2D0D2AFF3}"/>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209305" y="4343400"/>
            <a:ext cx="32004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pic>
        <p:nvPicPr>
          <p:cNvPr id="4" name="Content Placeholder 3"/>
          <p:cNvPicPr>
            <a:picLocks noGrp="1" noChangeAspect="1"/>
          </p:cNvPicPr>
          <p:nvPr>
            <p:ph idx="1"/>
          </p:nvPr>
        </p:nvPicPr>
        <p:blipFill>
          <a:blip r:embed="rId2"/>
          <a:stretch>
            <a:fillRect/>
          </a:stretch>
        </p:blipFill>
        <p:spPr>
          <a:xfrm>
            <a:off x="829362" y="640081"/>
            <a:ext cx="6521491" cy="5054156"/>
          </a:xfrm>
          <a:prstGeom prst="rect">
            <a:avLst/>
          </a:prstGeom>
        </p:spPr>
      </p:pic>
      <p:sp>
        <p:nvSpPr>
          <p:cNvPr id="2" name="Title 1"/>
          <p:cNvSpPr>
            <a:spLocks noGrp="1"/>
          </p:cNvSpPr>
          <p:nvPr>
            <p:ph type="title"/>
          </p:nvPr>
        </p:nvSpPr>
        <p:spPr>
          <a:xfrm>
            <a:off x="8141110" y="639097"/>
            <a:ext cx="3713433" cy="3686015"/>
          </a:xfrm>
        </p:spPr>
        <p:txBody>
          <a:bodyPr vert="horz" lIns="91440" tIns="45720" rIns="91440" bIns="45720" rtlCol="0" anchor="b">
            <a:normAutofit/>
          </a:bodyPr>
          <a:lstStyle/>
          <a:p>
            <a:r>
              <a:rPr lang="en-US" sz="6600" dirty="0" smtClean="0">
                <a:solidFill>
                  <a:schemeClr val="tx1">
                    <a:lumMod val="85000"/>
                    <a:lumOff val="15000"/>
                  </a:schemeClr>
                </a:solidFill>
              </a:rPr>
              <a:t>Gigantism</a:t>
            </a:r>
            <a:endParaRPr lang="en-US" sz="6600" dirty="0">
              <a:solidFill>
                <a:schemeClr val="tx1">
                  <a:lumMod val="85000"/>
                  <a:lumOff val="15000"/>
                </a:schemeClr>
              </a:solidFill>
            </a:endParaRPr>
          </a:p>
        </p:txBody>
      </p:sp>
    </p:spTree>
    <p:extLst>
      <p:ext uri="{BB962C8B-B14F-4D97-AF65-F5344CB8AC3E}">
        <p14:creationId xmlns:p14="http://schemas.microsoft.com/office/powerpoint/2010/main" val="154552594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Diabetes insipidus</a:t>
            </a:r>
            <a:endParaRPr lang="en-US" dirty="0"/>
          </a:p>
        </p:txBody>
      </p:sp>
      <p:sp>
        <p:nvSpPr>
          <p:cNvPr id="3" name="Content Placeholder 2"/>
          <p:cNvSpPr>
            <a:spLocks noGrp="1"/>
          </p:cNvSpPr>
          <p:nvPr>
            <p:ph idx="1"/>
          </p:nvPr>
        </p:nvSpPr>
        <p:spPr/>
        <p:txBody>
          <a:bodyPr/>
          <a:lstStyle/>
          <a:p>
            <a:pPr>
              <a:buFont typeface="Arial" charset="0"/>
              <a:buChar char="•"/>
            </a:pPr>
            <a:r>
              <a:rPr lang="en-US" sz="3200" dirty="0" err="1" smtClean="0"/>
              <a:t>Hyposecretion</a:t>
            </a:r>
            <a:r>
              <a:rPr lang="en-US" sz="3200" dirty="0" smtClean="0"/>
              <a:t> of ADH leads to a disorder </a:t>
            </a:r>
            <a:r>
              <a:rPr lang="en-US" sz="3200" dirty="0"/>
              <a:t>of salt and water metabolism marked by intense thirst and heavy urination</a:t>
            </a:r>
            <a:r>
              <a:rPr lang="en-US" sz="3200" dirty="0" smtClean="0"/>
              <a:t>.</a:t>
            </a:r>
            <a:endParaRPr lang="en-US" sz="3200" dirty="0"/>
          </a:p>
          <a:p>
            <a:pPr>
              <a:buFont typeface="Arial" charset="0"/>
              <a:buChar char="•"/>
            </a:pPr>
            <a:r>
              <a:rPr lang="en-US" dirty="0" smtClean="0"/>
              <a:t>Netflix: Grey’s Anatomy Episode 10 Season 2</a:t>
            </a:r>
          </a:p>
          <a:p>
            <a:pPr lvl="1">
              <a:buFont typeface="Arial" charset="0"/>
              <a:buChar char="•"/>
            </a:pPr>
            <a:r>
              <a:rPr lang="en-US" dirty="0" smtClean="0"/>
              <a:t>14:37 </a:t>
            </a:r>
            <a:r>
              <a:rPr lang="mr-IN" dirty="0" smtClean="0"/>
              <a:t>–</a:t>
            </a:r>
            <a:r>
              <a:rPr lang="en-US" dirty="0" smtClean="0"/>
              <a:t> 1</a:t>
            </a:r>
            <a:r>
              <a:rPr lang="en-US" baseline="30000" dirty="0" smtClean="0"/>
              <a:t>st</a:t>
            </a:r>
            <a:r>
              <a:rPr lang="en-US" dirty="0" smtClean="0"/>
              <a:t> Scene</a:t>
            </a:r>
          </a:p>
          <a:p>
            <a:pPr lvl="1">
              <a:buFont typeface="Arial" charset="0"/>
              <a:buChar char="•"/>
            </a:pPr>
            <a:r>
              <a:rPr lang="en-US" dirty="0" smtClean="0"/>
              <a:t>30:00 </a:t>
            </a:r>
            <a:r>
              <a:rPr lang="mr-IN" dirty="0" smtClean="0"/>
              <a:t>–</a:t>
            </a:r>
            <a:r>
              <a:rPr lang="en-US" dirty="0" smtClean="0"/>
              <a:t> 2</a:t>
            </a:r>
            <a:r>
              <a:rPr lang="en-US" baseline="30000" dirty="0" smtClean="0"/>
              <a:t>nd</a:t>
            </a:r>
            <a:r>
              <a:rPr lang="en-US" dirty="0" smtClean="0"/>
              <a:t> Scene</a:t>
            </a:r>
          </a:p>
          <a:p>
            <a:pPr>
              <a:buFont typeface="Arial" charset="0"/>
              <a:buChar char="•"/>
            </a:pPr>
            <a:r>
              <a:rPr lang="en-US" dirty="0" smtClean="0"/>
              <a:t>Grey’s Anatomy Episode 11 Season 2</a:t>
            </a:r>
          </a:p>
          <a:p>
            <a:pPr lvl="1">
              <a:buFont typeface="Arial" charset="0"/>
              <a:buChar char="•"/>
            </a:pPr>
            <a:r>
              <a:rPr lang="en-US" dirty="0" smtClean="0"/>
              <a:t>5:26 </a:t>
            </a:r>
            <a:r>
              <a:rPr lang="mr-IN" dirty="0" smtClean="0"/>
              <a:t>–</a:t>
            </a:r>
            <a:r>
              <a:rPr lang="en-US" dirty="0" smtClean="0"/>
              <a:t> 3</a:t>
            </a:r>
            <a:r>
              <a:rPr lang="en-US" baseline="30000" dirty="0" smtClean="0"/>
              <a:t>rd</a:t>
            </a:r>
            <a:r>
              <a:rPr lang="en-US" dirty="0" smtClean="0"/>
              <a:t> Scene</a:t>
            </a:r>
          </a:p>
          <a:p>
            <a:pPr lvl="1">
              <a:buFont typeface="Arial" charset="0"/>
              <a:buChar char="•"/>
            </a:pPr>
            <a:r>
              <a:rPr lang="en-US" dirty="0" smtClean="0"/>
              <a:t>39:20 </a:t>
            </a:r>
            <a:r>
              <a:rPr lang="mr-IN" dirty="0" smtClean="0"/>
              <a:t>–</a:t>
            </a:r>
            <a:r>
              <a:rPr lang="en-US" dirty="0" smtClean="0"/>
              <a:t> 4</a:t>
            </a:r>
            <a:r>
              <a:rPr lang="en-US" baseline="30000" dirty="0" smtClean="0"/>
              <a:t>th</a:t>
            </a:r>
            <a:r>
              <a:rPr lang="en-US" dirty="0" smtClean="0"/>
              <a:t> Scene</a:t>
            </a:r>
            <a:endParaRPr lang="en-US" dirty="0"/>
          </a:p>
        </p:txBody>
      </p:sp>
    </p:spTree>
    <p:extLst>
      <p:ext uri="{BB962C8B-B14F-4D97-AF65-F5344CB8AC3E}">
        <p14:creationId xmlns:p14="http://schemas.microsoft.com/office/powerpoint/2010/main" val="2399177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Endocrine and Exocrine Glands</a:t>
            </a:r>
            <a:endParaRPr lang="en-US" dirty="0"/>
          </a:p>
        </p:txBody>
      </p:sp>
      <p:sp>
        <p:nvSpPr>
          <p:cNvPr id="3" name="Content Placeholder 2"/>
          <p:cNvSpPr>
            <a:spLocks noGrp="1"/>
          </p:cNvSpPr>
          <p:nvPr>
            <p:ph idx="1"/>
          </p:nvPr>
        </p:nvSpPr>
        <p:spPr/>
        <p:txBody>
          <a:bodyPr>
            <a:noAutofit/>
          </a:bodyPr>
          <a:lstStyle/>
          <a:p>
            <a:pPr>
              <a:spcBef>
                <a:spcPct val="0"/>
              </a:spcBef>
            </a:pPr>
            <a:r>
              <a:rPr lang="en-US" altLang="en-US" sz="3600" dirty="0">
                <a:ea typeface="MS PGothic" charset="-128"/>
              </a:rPr>
              <a:t>All organs of the endocrine system are glands, but not all glands are organs of the endocrine system</a:t>
            </a:r>
          </a:p>
          <a:p>
            <a:pPr>
              <a:spcBef>
                <a:spcPct val="0"/>
              </a:spcBef>
            </a:pPr>
            <a:r>
              <a:rPr lang="en-US" altLang="en-US" sz="3600" dirty="0">
                <a:ea typeface="MS PGothic" charset="-128"/>
              </a:rPr>
              <a:t>Two types of glands in the body</a:t>
            </a:r>
          </a:p>
          <a:p>
            <a:pPr lvl="1">
              <a:spcBef>
                <a:spcPct val="20000"/>
              </a:spcBef>
              <a:buSzPct val="80000"/>
            </a:pPr>
            <a:r>
              <a:rPr lang="en-US" altLang="en-US" sz="3200" dirty="0">
                <a:ea typeface="MS PGothic" charset="-128"/>
              </a:rPr>
              <a:t>Exocrine glands</a:t>
            </a:r>
          </a:p>
          <a:p>
            <a:pPr lvl="1">
              <a:spcBef>
                <a:spcPct val="20000"/>
              </a:spcBef>
              <a:buSzPct val="80000"/>
            </a:pPr>
            <a:r>
              <a:rPr lang="en-US" altLang="en-US" sz="3200" dirty="0">
                <a:ea typeface="MS PGothic" charset="-128"/>
              </a:rPr>
              <a:t>Endocrine glands</a:t>
            </a:r>
          </a:p>
          <a:p>
            <a:pPr lvl="2">
              <a:spcBef>
                <a:spcPct val="20000"/>
              </a:spcBef>
              <a:buSzPct val="115000"/>
            </a:pPr>
            <a:r>
              <a:rPr lang="en-US" altLang="en-US" sz="2400" dirty="0">
                <a:ea typeface="MS PGothic" charset="-128"/>
              </a:rPr>
              <a:t>Only endocrine glands belong to the endocrine </a:t>
            </a:r>
            <a:r>
              <a:rPr lang="en-US" altLang="en-US" sz="2400" dirty="0" smtClean="0">
                <a:ea typeface="MS PGothic" charset="-128"/>
              </a:rPr>
              <a:t>system as they secrete hormones. </a:t>
            </a:r>
            <a:endParaRPr lang="en-US" altLang="en-US" sz="2400" dirty="0">
              <a:ea typeface="MS PGothic" charset="-128"/>
            </a:endParaRPr>
          </a:p>
        </p:txBody>
      </p:sp>
    </p:spTree>
    <p:extLst>
      <p:ext uri="{BB962C8B-B14F-4D97-AF65-F5344CB8AC3E}">
        <p14:creationId xmlns:p14="http://schemas.microsoft.com/office/powerpoint/2010/main" val="9504927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xmlns="" id="{4A8FFEA1-1B69-4F42-B552-0CCF7259687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Rectangle 23">
            <a:extLst>
              <a:ext uri="{FF2B5EF4-FFF2-40B4-BE49-F238E27FC236}">
                <a16:creationId xmlns:a16="http://schemas.microsoft.com/office/drawing/2014/main" xmlns="" id="{AA3C9226-5EC8-460B-82D7-72AA994DF95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6" name="Straight Connector 25">
            <a:extLst>
              <a:ext uri="{FF2B5EF4-FFF2-40B4-BE49-F238E27FC236}">
                <a16:creationId xmlns:a16="http://schemas.microsoft.com/office/drawing/2014/main" xmlns="" id="{62A90A9D-33DF-408E-BF4C-F82588935C96}"/>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28" name="Rectangle 27">
            <a:extLst>
              <a:ext uri="{FF2B5EF4-FFF2-40B4-BE49-F238E27FC236}">
                <a16:creationId xmlns:a16="http://schemas.microsoft.com/office/drawing/2014/main" xmlns="" id="{E6AA15AE-DAFE-4E1E-B05F-F57962FD3A2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xmlns="" id="{88CAE6E3-39B4-4A16-97BC-9C376B9B7EA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Rectangle 31">
            <a:extLst>
              <a:ext uri="{FF2B5EF4-FFF2-40B4-BE49-F238E27FC236}">
                <a16:creationId xmlns:a16="http://schemas.microsoft.com/office/drawing/2014/main" xmlns="" id="{D9DB1F97-BFF9-46CC-8EB4-BB63B98F13C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4" name="Straight Connector 33">
            <a:extLst>
              <a:ext uri="{FF2B5EF4-FFF2-40B4-BE49-F238E27FC236}">
                <a16:creationId xmlns:a16="http://schemas.microsoft.com/office/drawing/2014/main" xmlns="" id="{D07141D5-A57C-43F5-A655-5BA2D0D2AFF3}"/>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209305" y="4343400"/>
            <a:ext cx="32004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a:stretch/>
        </p:blipFill>
        <p:spPr>
          <a:xfrm>
            <a:off x="633999" y="704682"/>
            <a:ext cx="6912217" cy="4924953"/>
          </a:xfrm>
          <a:prstGeom prst="rect">
            <a:avLst/>
          </a:prstGeom>
        </p:spPr>
      </p:pic>
      <p:sp>
        <p:nvSpPr>
          <p:cNvPr id="2" name="Title 1"/>
          <p:cNvSpPr>
            <a:spLocks noGrp="1"/>
          </p:cNvSpPr>
          <p:nvPr>
            <p:ph type="title"/>
          </p:nvPr>
        </p:nvSpPr>
        <p:spPr>
          <a:xfrm>
            <a:off x="8141110" y="639097"/>
            <a:ext cx="3401961" cy="3686015"/>
          </a:xfrm>
        </p:spPr>
        <p:txBody>
          <a:bodyPr vert="horz" lIns="91440" tIns="45720" rIns="91440" bIns="45720" rtlCol="0" anchor="b">
            <a:normAutofit fontScale="90000"/>
          </a:bodyPr>
          <a:lstStyle/>
          <a:p>
            <a:r>
              <a:rPr lang="en-US" sz="6600" dirty="0" smtClean="0">
                <a:solidFill>
                  <a:schemeClr val="tx1">
                    <a:lumMod val="85000"/>
                    <a:lumOff val="15000"/>
                  </a:schemeClr>
                </a:solidFill>
              </a:rPr>
              <a:t>Goiter </a:t>
            </a:r>
            <a:r>
              <a:rPr lang="mr-IN" sz="6600" dirty="0" smtClean="0">
                <a:solidFill>
                  <a:schemeClr val="tx1">
                    <a:lumMod val="85000"/>
                    <a:lumOff val="15000"/>
                  </a:schemeClr>
                </a:solidFill>
              </a:rPr>
              <a:t>–</a:t>
            </a:r>
            <a:r>
              <a:rPr lang="en-US" sz="6600" dirty="0" smtClean="0">
                <a:solidFill>
                  <a:schemeClr val="tx1">
                    <a:lumMod val="85000"/>
                    <a:lumOff val="15000"/>
                  </a:schemeClr>
                </a:solidFill>
              </a:rPr>
              <a:t> </a:t>
            </a:r>
            <a:r>
              <a:rPr lang="en-US" sz="4400" dirty="0" smtClean="0">
                <a:solidFill>
                  <a:schemeClr val="tx1">
                    <a:lumMod val="85000"/>
                    <a:lumOff val="15000"/>
                  </a:schemeClr>
                </a:solidFill>
              </a:rPr>
              <a:t>iron deficiency that may result in enlargement of Thyroid</a:t>
            </a:r>
            <a:endParaRPr lang="en-US" sz="4400" dirty="0">
              <a:solidFill>
                <a:schemeClr val="tx1">
                  <a:lumMod val="85000"/>
                  <a:lumOff val="15000"/>
                </a:schemeClr>
              </a:solidFill>
            </a:endParaRPr>
          </a:p>
        </p:txBody>
      </p:sp>
    </p:spTree>
    <p:extLst>
      <p:ext uri="{BB962C8B-B14F-4D97-AF65-F5344CB8AC3E}">
        <p14:creationId xmlns:p14="http://schemas.microsoft.com/office/powerpoint/2010/main" val="34425030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t>2 Major Classes of Hormones</a:t>
            </a:r>
            <a:endParaRPr lang="en-US" sz="5400" dirty="0"/>
          </a:p>
        </p:txBody>
      </p:sp>
      <p:sp>
        <p:nvSpPr>
          <p:cNvPr id="4" name="Text Placeholder 3"/>
          <p:cNvSpPr>
            <a:spLocks noGrp="1"/>
          </p:cNvSpPr>
          <p:nvPr>
            <p:ph type="body" idx="1"/>
          </p:nvPr>
        </p:nvSpPr>
        <p:spPr/>
        <p:txBody>
          <a:bodyPr/>
          <a:lstStyle/>
          <a:p>
            <a:r>
              <a:rPr lang="en-US" dirty="0" smtClean="0"/>
              <a:t>Nonsteroid Hormones</a:t>
            </a:r>
            <a:endParaRPr lang="en-US" dirty="0"/>
          </a:p>
        </p:txBody>
      </p:sp>
      <p:sp>
        <p:nvSpPr>
          <p:cNvPr id="5" name="Content Placeholder 4"/>
          <p:cNvSpPr>
            <a:spLocks noGrp="1"/>
          </p:cNvSpPr>
          <p:nvPr>
            <p:ph sz="half" idx="2"/>
          </p:nvPr>
        </p:nvSpPr>
        <p:spPr/>
        <p:txBody>
          <a:bodyPr/>
          <a:lstStyle/>
          <a:p>
            <a:pPr>
              <a:buFont typeface="Arial" charset="0"/>
              <a:buChar char="•"/>
            </a:pPr>
            <a:r>
              <a:rPr lang="en-US" dirty="0" smtClean="0"/>
              <a:t>Whole proteins, shorter chains of amino acids, simply versions of single amino acids. </a:t>
            </a:r>
            <a:r>
              <a:rPr lang="en-US" b="1" dirty="0"/>
              <a:t>Serve as first messengers. </a:t>
            </a:r>
            <a:endParaRPr lang="en-US" b="1" dirty="0" smtClean="0"/>
          </a:p>
          <a:p>
            <a:pPr>
              <a:buFont typeface="Arial" charset="0"/>
              <a:buChar char="•"/>
            </a:pPr>
            <a:r>
              <a:rPr lang="en-US" b="1" dirty="0" smtClean="0"/>
              <a:t>Do not enter cells</a:t>
            </a:r>
            <a:r>
              <a:rPr lang="en-US" dirty="0" smtClean="0"/>
              <a:t>, but bind to membranes to activate second messenger mechanisms. </a:t>
            </a:r>
          </a:p>
          <a:p>
            <a:pPr>
              <a:buFont typeface="Arial" charset="0"/>
              <a:buChar char="•"/>
            </a:pPr>
            <a:r>
              <a:rPr lang="en-US" b="1" dirty="0" smtClean="0"/>
              <a:t>Activate </a:t>
            </a:r>
            <a:r>
              <a:rPr lang="en-US" b="1" i="1" dirty="0" smtClean="0"/>
              <a:t>second messenger mechanism </a:t>
            </a:r>
            <a:r>
              <a:rPr lang="en-US" dirty="0" smtClean="0"/>
              <a:t>that provides communication within the actual target cell. </a:t>
            </a:r>
          </a:p>
          <a:p>
            <a:pPr>
              <a:buFont typeface="Arial" charset="0"/>
              <a:buChar char="•"/>
            </a:pPr>
            <a:r>
              <a:rPr lang="en-US" dirty="0" smtClean="0"/>
              <a:t>Ex. Cyclic AMP</a:t>
            </a:r>
          </a:p>
          <a:p>
            <a:pPr>
              <a:buFont typeface="Arial" charset="0"/>
              <a:buChar char="•"/>
            </a:pPr>
            <a:endParaRPr lang="en-US" dirty="0"/>
          </a:p>
        </p:txBody>
      </p:sp>
      <p:sp>
        <p:nvSpPr>
          <p:cNvPr id="6" name="Text Placeholder 5"/>
          <p:cNvSpPr>
            <a:spLocks noGrp="1"/>
          </p:cNvSpPr>
          <p:nvPr>
            <p:ph type="body" sz="quarter" idx="3"/>
          </p:nvPr>
        </p:nvSpPr>
        <p:spPr/>
        <p:txBody>
          <a:bodyPr/>
          <a:lstStyle/>
          <a:p>
            <a:r>
              <a:rPr lang="en-US" dirty="0" smtClean="0"/>
              <a:t>Steroid hormones</a:t>
            </a:r>
            <a:endParaRPr lang="en-US" dirty="0"/>
          </a:p>
        </p:txBody>
      </p:sp>
      <p:sp>
        <p:nvSpPr>
          <p:cNvPr id="7" name="Content Placeholder 6"/>
          <p:cNvSpPr>
            <a:spLocks noGrp="1"/>
          </p:cNvSpPr>
          <p:nvPr>
            <p:ph sz="quarter" idx="4"/>
          </p:nvPr>
        </p:nvSpPr>
        <p:spPr/>
        <p:txBody>
          <a:bodyPr/>
          <a:lstStyle/>
          <a:p>
            <a:pPr>
              <a:buFont typeface="Arial" charset="0"/>
              <a:buChar char="•"/>
            </a:pPr>
            <a:r>
              <a:rPr lang="en-US" dirty="0" smtClean="0"/>
              <a:t>Small, lipid-soluble that pass intact directly though the plasma membrane of the target cell. </a:t>
            </a:r>
          </a:p>
          <a:p>
            <a:pPr>
              <a:buFont typeface="Arial" charset="0"/>
              <a:buChar char="•"/>
            </a:pPr>
            <a:r>
              <a:rPr lang="en-US" b="1" dirty="0"/>
              <a:t>P</a:t>
            </a:r>
            <a:r>
              <a:rPr lang="en-US" b="1" dirty="0" smtClean="0"/>
              <a:t>ass through the cytoplasm</a:t>
            </a:r>
          </a:p>
          <a:p>
            <a:pPr>
              <a:buFont typeface="Arial" charset="0"/>
              <a:buChar char="•"/>
            </a:pPr>
            <a:r>
              <a:rPr lang="en-US" dirty="0"/>
              <a:t>E</a:t>
            </a:r>
            <a:r>
              <a:rPr lang="en-US" dirty="0" smtClean="0"/>
              <a:t>nter the nucleus where they bind with a receptor to form a hormone-receptor complex that produces a new protein that effects the target cell. </a:t>
            </a:r>
          </a:p>
          <a:p>
            <a:pPr>
              <a:buFont typeface="Arial" charset="0"/>
              <a:buChar char="•"/>
            </a:pPr>
            <a:r>
              <a:rPr lang="en-US" dirty="0" smtClean="0"/>
              <a:t>Ex. Estrogen</a:t>
            </a:r>
            <a:endParaRPr lang="en-US" dirty="0"/>
          </a:p>
        </p:txBody>
      </p:sp>
    </p:spTree>
    <p:extLst>
      <p:ext uri="{BB962C8B-B14F-4D97-AF65-F5344CB8AC3E}">
        <p14:creationId xmlns:p14="http://schemas.microsoft.com/office/powerpoint/2010/main" val="17648310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14" name="Rectangle 13">
            <a:extLst>
              <a:ext uri="{FF2B5EF4-FFF2-40B4-BE49-F238E27FC236}">
                <a16:creationId xmlns:a16="http://schemas.microsoft.com/office/drawing/2014/main" xmlns="" id="{401F3FC2-0CA7-44E2-B365-0C1C192844A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xmlns="" id="{AA28FB93-95A7-4FDC-8465-018F5B4D69A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8" name="Straight Connector 17">
            <a:extLst>
              <a:ext uri="{FF2B5EF4-FFF2-40B4-BE49-F238E27FC236}">
                <a16:creationId xmlns:a16="http://schemas.microsoft.com/office/drawing/2014/main" xmlns="" id="{EE040581-5351-4206-8622-1AB9B6F1B858}"/>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20" name="Rectangle 19">
            <a:extLst>
              <a:ext uri="{FF2B5EF4-FFF2-40B4-BE49-F238E27FC236}">
                <a16:creationId xmlns:a16="http://schemas.microsoft.com/office/drawing/2014/main" xmlns="" id="{85265A31-16F0-4D1B-8B59-46B4F1DD77A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045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xmlns="" id="{B6D50067-72E5-4961-9777-1BD8CE44BA7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Rectangle 23">
            <a:extLst>
              <a:ext uri="{FF2B5EF4-FFF2-40B4-BE49-F238E27FC236}">
                <a16:creationId xmlns:a16="http://schemas.microsoft.com/office/drawing/2014/main" xmlns="" id="{7BD3CFE0-CBDC-4721-8819-C75F13CAF43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4906176"/>
            <a:ext cx="12188952"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6" name="Content Placeholder 5"/>
          <p:cNvPicPr>
            <a:picLocks noGrp="1" noChangeAspect="1"/>
          </p:cNvPicPr>
          <p:nvPr>
            <p:ph sz="half" idx="1"/>
          </p:nvPr>
        </p:nvPicPr>
        <p:blipFill rotWithShape="1">
          <a:blip r:embed="rId3">
            <a:extLst>
              <a:ext uri="{28A0092B-C50C-407E-A947-70E740481C1C}">
                <a14:useLocalDpi xmlns:a14="http://schemas.microsoft.com/office/drawing/2010/main" val="0"/>
              </a:ext>
            </a:extLst>
          </a:blip>
          <a:srcRect l="18847" t="15791" r="17715" b="8443"/>
          <a:stretch/>
        </p:blipFill>
        <p:spPr>
          <a:xfrm>
            <a:off x="1065197" y="12848"/>
            <a:ext cx="5057308" cy="4744794"/>
          </a:xfrm>
          <a:prstGeom prst="rect">
            <a:avLst/>
          </a:prstGeom>
        </p:spPr>
      </p:pic>
      <p:pic>
        <p:nvPicPr>
          <p:cNvPr id="7" name="Content Placeholder 6"/>
          <p:cNvPicPr>
            <a:picLocks noGrp="1" noChangeAspect="1"/>
          </p:cNvPicPr>
          <p:nvPr>
            <p:ph sz="half" idx="2"/>
          </p:nvPr>
        </p:nvPicPr>
        <p:blipFill rotWithShape="1">
          <a:blip r:embed="rId4">
            <a:extLst>
              <a:ext uri="{28A0092B-C50C-407E-A947-70E740481C1C}">
                <a14:useLocalDpi xmlns:a14="http://schemas.microsoft.com/office/drawing/2010/main" val="0"/>
              </a:ext>
            </a:extLst>
          </a:blip>
          <a:srcRect l="17369" t="3497" r="17717" b="8787"/>
          <a:stretch/>
        </p:blipFill>
        <p:spPr>
          <a:xfrm>
            <a:off x="6559826" y="975"/>
            <a:ext cx="4870174" cy="4754745"/>
          </a:xfrm>
          <a:prstGeom prst="rect">
            <a:avLst/>
          </a:prstGeom>
        </p:spPr>
      </p:pic>
      <p:sp>
        <p:nvSpPr>
          <p:cNvPr id="2" name="Title 1"/>
          <p:cNvSpPr>
            <a:spLocks noGrp="1"/>
          </p:cNvSpPr>
          <p:nvPr>
            <p:ph type="title"/>
          </p:nvPr>
        </p:nvSpPr>
        <p:spPr>
          <a:xfrm>
            <a:off x="1065197" y="5120640"/>
            <a:ext cx="10058400" cy="822960"/>
          </a:xfrm>
        </p:spPr>
        <p:txBody>
          <a:bodyPr vert="horz" lIns="91440" tIns="45720" rIns="91440" bIns="45720" rtlCol="0" anchor="b">
            <a:normAutofit fontScale="90000"/>
          </a:bodyPr>
          <a:lstStyle/>
          <a:p>
            <a:r>
              <a:rPr lang="en-US" sz="3600" dirty="0">
                <a:solidFill>
                  <a:srgbClr val="FFFFFF"/>
                </a:solidFill>
              </a:rPr>
              <a:t>Mechanisms of Hormone </a:t>
            </a:r>
            <a:r>
              <a:rPr lang="en-US" sz="3600" dirty="0" smtClean="0">
                <a:solidFill>
                  <a:srgbClr val="FFFFFF"/>
                </a:solidFill>
              </a:rPr>
              <a:t>Action </a:t>
            </a:r>
            <a:r>
              <a:rPr lang="mr-IN" sz="3600" dirty="0" smtClean="0">
                <a:solidFill>
                  <a:srgbClr val="FFFFFF"/>
                </a:solidFill>
              </a:rPr>
              <a:t>–</a:t>
            </a:r>
            <a:r>
              <a:rPr lang="en-US" sz="3600" dirty="0" smtClean="0">
                <a:solidFill>
                  <a:srgbClr val="FFFFFF"/>
                </a:solidFill>
              </a:rPr>
              <a:t> Which process is </a:t>
            </a:r>
            <a:r>
              <a:rPr lang="en-US" sz="3600" dirty="0" err="1" smtClean="0">
                <a:solidFill>
                  <a:srgbClr val="FFFFFF"/>
                </a:solidFill>
              </a:rPr>
              <a:t>nonsteroid</a:t>
            </a:r>
            <a:r>
              <a:rPr lang="en-US" sz="3600" dirty="0" smtClean="0">
                <a:solidFill>
                  <a:srgbClr val="FFFFFF"/>
                </a:solidFill>
              </a:rPr>
              <a:t>? Steroid? </a:t>
            </a:r>
            <a:endParaRPr lang="en-US" sz="3600" dirty="0">
              <a:solidFill>
                <a:srgbClr val="FFFFFF"/>
              </a:solidFill>
            </a:endParaRPr>
          </a:p>
        </p:txBody>
      </p:sp>
    </p:spTree>
    <p:extLst>
      <p:ext uri="{BB962C8B-B14F-4D97-AF65-F5344CB8AC3E}">
        <p14:creationId xmlns:p14="http://schemas.microsoft.com/office/powerpoint/2010/main" val="4935321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Regulation of Hormone Secretion</a:t>
            </a:r>
            <a:endParaRPr lang="en-US" dirty="0"/>
          </a:p>
        </p:txBody>
      </p:sp>
      <p:sp>
        <p:nvSpPr>
          <p:cNvPr id="5" name="Text Placeholder 4"/>
          <p:cNvSpPr>
            <a:spLocks noGrp="1"/>
          </p:cNvSpPr>
          <p:nvPr>
            <p:ph type="body" idx="1"/>
          </p:nvPr>
        </p:nvSpPr>
        <p:spPr/>
        <p:txBody>
          <a:bodyPr/>
          <a:lstStyle/>
          <a:p>
            <a:r>
              <a:rPr lang="en-US" dirty="0" smtClean="0"/>
              <a:t>Negative Feedback</a:t>
            </a:r>
            <a:endParaRPr lang="en-US" dirty="0"/>
          </a:p>
        </p:txBody>
      </p:sp>
      <p:sp>
        <p:nvSpPr>
          <p:cNvPr id="6" name="Content Placeholder 5"/>
          <p:cNvSpPr>
            <a:spLocks noGrp="1"/>
          </p:cNvSpPr>
          <p:nvPr>
            <p:ph sz="half" idx="2"/>
          </p:nvPr>
        </p:nvSpPr>
        <p:spPr/>
        <p:txBody>
          <a:bodyPr>
            <a:noAutofit/>
          </a:bodyPr>
          <a:lstStyle/>
          <a:p>
            <a:pPr>
              <a:buFont typeface="Arial" charset="0"/>
              <a:buChar char="•"/>
            </a:pPr>
            <a:r>
              <a:rPr lang="en-US" sz="2400" dirty="0" smtClean="0"/>
              <a:t>Mechanisms that reverse the direction of a change in a physiological system. </a:t>
            </a:r>
          </a:p>
          <a:p>
            <a:pPr>
              <a:buFont typeface="Arial" charset="0"/>
              <a:buChar char="•"/>
            </a:pPr>
            <a:r>
              <a:rPr lang="en-US" sz="2400" dirty="0" smtClean="0"/>
              <a:t>Ex. Insulin. </a:t>
            </a:r>
          </a:p>
          <a:p>
            <a:pPr lvl="1">
              <a:buFont typeface="Arial" charset="0"/>
              <a:buChar char="•"/>
            </a:pPr>
            <a:r>
              <a:rPr lang="en-US" sz="2000" dirty="0" smtClean="0"/>
              <a:t>When released from pancreas, insulin lowers glucose concentration. </a:t>
            </a:r>
          </a:p>
          <a:p>
            <a:pPr lvl="1">
              <a:buFont typeface="Arial" charset="0"/>
              <a:buChar char="•"/>
            </a:pPr>
            <a:r>
              <a:rPr lang="en-US" sz="2000" dirty="0" smtClean="0"/>
              <a:t>They reverse the direction of a disturbance to the stability of the internal environment of the body. </a:t>
            </a:r>
            <a:endParaRPr lang="en-US" sz="2000" dirty="0"/>
          </a:p>
        </p:txBody>
      </p:sp>
      <p:sp>
        <p:nvSpPr>
          <p:cNvPr id="7" name="Text Placeholder 6"/>
          <p:cNvSpPr>
            <a:spLocks noGrp="1"/>
          </p:cNvSpPr>
          <p:nvPr>
            <p:ph type="body" sz="quarter" idx="3"/>
          </p:nvPr>
        </p:nvSpPr>
        <p:spPr/>
        <p:txBody>
          <a:bodyPr/>
          <a:lstStyle/>
          <a:p>
            <a:r>
              <a:rPr lang="en-US" dirty="0" smtClean="0"/>
              <a:t>Positive feedback</a:t>
            </a:r>
            <a:endParaRPr lang="en-US" dirty="0"/>
          </a:p>
        </p:txBody>
      </p:sp>
      <p:sp>
        <p:nvSpPr>
          <p:cNvPr id="8" name="Content Placeholder 7"/>
          <p:cNvSpPr>
            <a:spLocks noGrp="1"/>
          </p:cNvSpPr>
          <p:nvPr>
            <p:ph sz="quarter" idx="4"/>
          </p:nvPr>
        </p:nvSpPr>
        <p:spPr/>
        <p:txBody>
          <a:bodyPr/>
          <a:lstStyle/>
          <a:p>
            <a:pPr>
              <a:buFont typeface="Arial" charset="0"/>
              <a:buChar char="•"/>
            </a:pPr>
            <a:r>
              <a:rPr lang="en-US" sz="2800" dirty="0" smtClean="0"/>
              <a:t>Less common.</a:t>
            </a:r>
          </a:p>
          <a:p>
            <a:pPr>
              <a:buFont typeface="Arial" charset="0"/>
              <a:buChar char="•"/>
            </a:pPr>
            <a:r>
              <a:rPr lang="en-US" sz="2800" dirty="0" smtClean="0"/>
              <a:t>Amplify physiological changes rather than reverse them. </a:t>
            </a:r>
          </a:p>
          <a:p>
            <a:pPr>
              <a:buFont typeface="Arial" charset="0"/>
              <a:buChar char="•"/>
            </a:pPr>
            <a:r>
              <a:rPr lang="en-US" sz="2800" dirty="0" smtClean="0"/>
              <a:t>Ex. Muscle contractions in labor</a:t>
            </a:r>
          </a:p>
          <a:p>
            <a:pPr lvl="1">
              <a:buFont typeface="Arial" charset="0"/>
              <a:buChar char="•"/>
            </a:pPr>
            <a:r>
              <a:rPr lang="en-US" sz="2400" dirty="0" smtClean="0"/>
              <a:t>Muscle contractions during labor become stronger by the release of oxytocin. </a:t>
            </a:r>
          </a:p>
          <a:p>
            <a:pPr>
              <a:buFont typeface="Arial" charset="0"/>
              <a:buChar char="•"/>
            </a:pPr>
            <a:endParaRPr lang="en-US" dirty="0"/>
          </a:p>
        </p:txBody>
      </p:sp>
    </p:spTree>
    <p:extLst>
      <p:ext uri="{BB962C8B-B14F-4D97-AF65-F5344CB8AC3E}">
        <p14:creationId xmlns:p14="http://schemas.microsoft.com/office/powerpoint/2010/main" val="21269576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xmlns="" id="{4A8FFEA1-1B69-4F42-B552-0CCF7259687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a:extLst>
              <a:ext uri="{FF2B5EF4-FFF2-40B4-BE49-F238E27FC236}">
                <a16:creationId xmlns:a16="http://schemas.microsoft.com/office/drawing/2014/main" xmlns="" id="{AA3C9226-5EC8-460B-82D7-72AA994DF95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5" name="Straight Connector 34">
            <a:extLst>
              <a:ext uri="{FF2B5EF4-FFF2-40B4-BE49-F238E27FC236}">
                <a16:creationId xmlns:a16="http://schemas.microsoft.com/office/drawing/2014/main" xmlns="" id="{62A90A9D-33DF-408E-BF4C-F82588935C96}"/>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37" name="Rectangle 36">
            <a:extLst>
              <a:ext uri="{FF2B5EF4-FFF2-40B4-BE49-F238E27FC236}">
                <a16:creationId xmlns:a16="http://schemas.microsoft.com/office/drawing/2014/main" xmlns="" id="{B7D1EFAA-7858-42D7-9544-98A552ADF6E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xmlns="" id="{B0064D8A-32C8-44B3-9941-291A5A21C36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a:extLst>
              <a:ext uri="{FF2B5EF4-FFF2-40B4-BE49-F238E27FC236}">
                <a16:creationId xmlns:a16="http://schemas.microsoft.com/office/drawing/2014/main" xmlns="" id="{8F34D2C8-D65B-47C7-91F2-331661DBC47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43" name="Straight Connector 42">
            <a:extLst>
              <a:ext uri="{FF2B5EF4-FFF2-40B4-BE49-F238E27FC236}">
                <a16:creationId xmlns:a16="http://schemas.microsoft.com/office/drawing/2014/main" xmlns="" id="{F04961BF-6DD2-4525-8611-2B21957DBE12}"/>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805053" y="4343400"/>
            <a:ext cx="438912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pic>
        <p:nvPicPr>
          <p:cNvPr id="9" name="Picture 5" descr="C:\Users\Owner\Desktop\Untitled.png"/>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a:stretch/>
        </p:blipFill>
        <p:spPr bwMode="auto">
          <a:xfrm>
            <a:off x="1008499" y="640081"/>
            <a:ext cx="4713000" cy="505415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6"/>
          <p:cNvSpPr>
            <a:spLocks noGrp="1"/>
          </p:cNvSpPr>
          <p:nvPr>
            <p:ph type="title"/>
          </p:nvPr>
        </p:nvSpPr>
        <p:spPr>
          <a:xfrm>
            <a:off x="6730000" y="639097"/>
            <a:ext cx="4813072" cy="3686015"/>
          </a:xfrm>
        </p:spPr>
        <p:txBody>
          <a:bodyPr vert="horz" lIns="91440" tIns="45720" rIns="91440" bIns="45720" rtlCol="0" anchor="b">
            <a:normAutofit/>
          </a:bodyPr>
          <a:lstStyle/>
          <a:p>
            <a:r>
              <a:rPr lang="en-US" sz="8000" dirty="0">
                <a:solidFill>
                  <a:schemeClr val="tx1">
                    <a:lumMod val="85000"/>
                    <a:lumOff val="15000"/>
                  </a:schemeClr>
                </a:solidFill>
              </a:rPr>
              <a:t>Negative Feedback</a:t>
            </a:r>
          </a:p>
        </p:txBody>
      </p:sp>
    </p:spTree>
    <p:extLst>
      <p:ext uri="{BB962C8B-B14F-4D97-AF65-F5344CB8AC3E}">
        <p14:creationId xmlns:p14="http://schemas.microsoft.com/office/powerpoint/2010/main" val="3063565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Prostaglandins</a:t>
            </a:r>
            <a:endParaRPr lang="en-US" dirty="0"/>
          </a:p>
        </p:txBody>
      </p:sp>
      <p:sp>
        <p:nvSpPr>
          <p:cNvPr id="8" name="Content Placeholder 7"/>
          <p:cNvSpPr>
            <a:spLocks noGrp="1"/>
          </p:cNvSpPr>
          <p:nvPr>
            <p:ph idx="1"/>
          </p:nvPr>
        </p:nvSpPr>
        <p:spPr/>
        <p:txBody>
          <a:bodyPr/>
          <a:lstStyle/>
          <a:p>
            <a:pPr>
              <a:buFont typeface="Arial" charset="0"/>
              <a:buChar char="•"/>
            </a:pPr>
            <a:r>
              <a:rPr lang="en-US" sz="2800" b="1" dirty="0" smtClean="0"/>
              <a:t>Prostaglandins</a:t>
            </a:r>
            <a:r>
              <a:rPr lang="en-US" sz="2800" dirty="0" smtClean="0"/>
              <a:t> are powerful substances found in a wide variety of body tissues, also known as </a:t>
            </a:r>
            <a:r>
              <a:rPr lang="en-US" sz="2800" i="1" dirty="0" smtClean="0"/>
              <a:t>tissue hormones.</a:t>
            </a:r>
            <a:endParaRPr lang="en-US" sz="2800" dirty="0" smtClean="0"/>
          </a:p>
          <a:p>
            <a:pPr>
              <a:buFont typeface="Arial" charset="0"/>
              <a:buChar char="•"/>
            </a:pPr>
            <a:r>
              <a:rPr lang="en-US" sz="2800" b="1" dirty="0" smtClean="0"/>
              <a:t>Act locally within a tissue influencing body functions</a:t>
            </a:r>
            <a:r>
              <a:rPr lang="en-US" sz="2800" dirty="0" smtClean="0"/>
              <a:t> including respiration, blood pressure, gastrointestinal secretions, and reproduction. </a:t>
            </a:r>
            <a:r>
              <a:rPr lang="en-US" altLang="en-US" sz="2800" dirty="0">
                <a:ea typeface="MS PGothic" charset="-128"/>
              </a:rPr>
              <a:t>PGs, along with several other tissue hormones, are sometimes called </a:t>
            </a:r>
            <a:r>
              <a:rPr lang="en-US" altLang="en-US" sz="2800" i="1" dirty="0">
                <a:ea typeface="MS PGothic" charset="-128"/>
              </a:rPr>
              <a:t>paracrine </a:t>
            </a:r>
            <a:r>
              <a:rPr lang="en-US" altLang="en-US" sz="2800" i="1" dirty="0" smtClean="0">
                <a:ea typeface="MS PGothic" charset="-128"/>
              </a:rPr>
              <a:t>agents.</a:t>
            </a:r>
          </a:p>
          <a:p>
            <a:pPr>
              <a:buFont typeface="Arial" charset="0"/>
              <a:buChar char="•"/>
            </a:pPr>
            <a:r>
              <a:rPr lang="en-US" altLang="en-US" sz="2800" dirty="0" smtClean="0">
                <a:ea typeface="MS PGothic" charset="-128"/>
              </a:rPr>
              <a:t>It is different from actual hormones because it </a:t>
            </a:r>
            <a:r>
              <a:rPr lang="en-US" altLang="en-US" sz="2800" u="sng" dirty="0" smtClean="0">
                <a:ea typeface="MS PGothic" charset="-128"/>
              </a:rPr>
              <a:t>influences only a small radius around the tissue </a:t>
            </a:r>
            <a:r>
              <a:rPr lang="en-US" altLang="en-US" sz="2800" dirty="0" smtClean="0">
                <a:ea typeface="MS PGothic" charset="-128"/>
              </a:rPr>
              <a:t>in which it is produced. </a:t>
            </a:r>
            <a:endParaRPr lang="en-US" altLang="en-US" sz="2800" dirty="0">
              <a:ea typeface="MS PGothic" charset="-128"/>
            </a:endParaRPr>
          </a:p>
          <a:p>
            <a:pPr>
              <a:buFont typeface="Arial" charset="0"/>
              <a:buChar char="•"/>
            </a:pPr>
            <a:endParaRPr lang="en-US" dirty="0"/>
          </a:p>
        </p:txBody>
      </p:sp>
    </p:spTree>
    <p:extLst>
      <p:ext uri="{BB962C8B-B14F-4D97-AF65-F5344CB8AC3E}">
        <p14:creationId xmlns:p14="http://schemas.microsoft.com/office/powerpoint/2010/main" val="14718299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xmlns="" id="{F83BAE65-D215-4292-9498-D9610AC2C69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xmlns="" id="{EE922679-5189-4C5C-9FBB-6839F89C665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xmlns="" id="{86C05757-249C-4F2B-B326-B940FDD9C43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7" name="Straight Connector 16">
            <a:extLst>
              <a:ext uri="{FF2B5EF4-FFF2-40B4-BE49-F238E27FC236}">
                <a16:creationId xmlns:a16="http://schemas.microsoft.com/office/drawing/2014/main" xmlns="" id="{5C99ACED-3F9B-471D-97BC-E5D2D23198C0}"/>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92143" y="2085703"/>
            <a:ext cx="3566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pic>
        <p:nvPicPr>
          <p:cNvPr id="4" name="Picture 5" descr="f10-05-97803230772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716" y="803378"/>
            <a:ext cx="7625098" cy="472756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p:cNvSpPr>
            <a:spLocks noGrp="1"/>
          </p:cNvSpPr>
          <p:nvPr>
            <p:ph type="title"/>
          </p:nvPr>
        </p:nvSpPr>
        <p:spPr>
          <a:xfrm>
            <a:off x="7859485" y="634946"/>
            <a:ext cx="3690257" cy="1450757"/>
          </a:xfrm>
        </p:spPr>
        <p:txBody>
          <a:bodyPr>
            <a:normAutofit/>
          </a:bodyPr>
          <a:lstStyle/>
          <a:p>
            <a:r>
              <a:rPr lang="en-US" dirty="0"/>
              <a:t>Pituitary Gland</a:t>
            </a:r>
          </a:p>
        </p:txBody>
      </p:sp>
      <p:sp>
        <p:nvSpPr>
          <p:cNvPr id="6" name="Content Placeholder 5"/>
          <p:cNvSpPr>
            <a:spLocks noGrp="1"/>
          </p:cNvSpPr>
          <p:nvPr>
            <p:ph idx="1"/>
          </p:nvPr>
        </p:nvSpPr>
        <p:spPr>
          <a:xfrm>
            <a:off x="7859485" y="2198914"/>
            <a:ext cx="3690257" cy="3670180"/>
          </a:xfrm>
        </p:spPr>
        <p:txBody>
          <a:bodyPr>
            <a:normAutofit fontScale="92500"/>
          </a:bodyPr>
          <a:lstStyle/>
          <a:p>
            <a:pPr>
              <a:spcBef>
                <a:spcPct val="0"/>
              </a:spcBef>
            </a:pPr>
            <a:r>
              <a:rPr lang="en-US" altLang="en-US" sz="2400" dirty="0">
                <a:ea typeface="MS PGothic" charset="-128"/>
              </a:rPr>
              <a:t>Anterior pituitary </a:t>
            </a:r>
            <a:r>
              <a:rPr lang="en-US" altLang="en-US" sz="2400" dirty="0" smtClean="0">
                <a:ea typeface="MS PGothic" charset="-128"/>
              </a:rPr>
              <a:t>gland </a:t>
            </a:r>
            <a:r>
              <a:rPr lang="mr-IN" altLang="en-US" sz="2400" dirty="0" smtClean="0">
                <a:ea typeface="MS PGothic" charset="-128"/>
              </a:rPr>
              <a:t>–</a:t>
            </a:r>
            <a:r>
              <a:rPr lang="en-US" altLang="en-US" sz="2400" dirty="0" smtClean="0">
                <a:ea typeface="MS PGothic" charset="-128"/>
              </a:rPr>
              <a:t> </a:t>
            </a:r>
            <a:r>
              <a:rPr lang="en-US" altLang="en-US" sz="2400" b="1" dirty="0" smtClean="0">
                <a:ea typeface="MS PGothic" charset="-128"/>
              </a:rPr>
              <a:t>adenohypophysis (“gland”)</a:t>
            </a:r>
            <a:endParaRPr lang="en-US" altLang="en-US" sz="2400" b="1" dirty="0">
              <a:ea typeface="MS PGothic" charset="-128"/>
            </a:endParaRPr>
          </a:p>
          <a:p>
            <a:pPr lvl="2">
              <a:spcBef>
                <a:spcPct val="0"/>
              </a:spcBef>
            </a:pPr>
            <a:r>
              <a:rPr lang="en-US" altLang="en-US" sz="1700" dirty="0" smtClean="0">
                <a:ea typeface="MS PGothic" charset="-128"/>
              </a:rPr>
              <a:t>Thyroid-stimulating </a:t>
            </a:r>
            <a:r>
              <a:rPr lang="en-US" altLang="en-US" sz="1700" dirty="0">
                <a:ea typeface="MS PGothic" charset="-128"/>
              </a:rPr>
              <a:t>hormone (TSH)</a:t>
            </a:r>
          </a:p>
          <a:p>
            <a:pPr lvl="2">
              <a:spcBef>
                <a:spcPct val="0"/>
              </a:spcBef>
            </a:pPr>
            <a:r>
              <a:rPr lang="en-US" altLang="en-US" sz="1700" dirty="0">
                <a:ea typeface="MS PGothic" charset="-128"/>
              </a:rPr>
              <a:t>Adrenocorticotropic hormone (ACTH)</a:t>
            </a:r>
          </a:p>
          <a:p>
            <a:pPr lvl="2">
              <a:spcBef>
                <a:spcPct val="0"/>
              </a:spcBef>
            </a:pPr>
            <a:r>
              <a:rPr lang="en-US" altLang="en-US" sz="1700" dirty="0">
                <a:ea typeface="MS PGothic" charset="-128"/>
              </a:rPr>
              <a:t>Follicle-stimulating hormone (FSH)</a:t>
            </a:r>
          </a:p>
          <a:p>
            <a:pPr lvl="2">
              <a:spcBef>
                <a:spcPct val="0"/>
              </a:spcBef>
            </a:pPr>
            <a:r>
              <a:rPr lang="en-US" altLang="en-US" sz="1700" dirty="0">
                <a:ea typeface="MS PGothic" charset="-128"/>
              </a:rPr>
              <a:t>Luteinizing hormone (LH)</a:t>
            </a:r>
          </a:p>
          <a:p>
            <a:pPr lvl="2">
              <a:spcBef>
                <a:spcPct val="0"/>
              </a:spcBef>
            </a:pPr>
            <a:r>
              <a:rPr lang="en-US" altLang="en-US" sz="1700" dirty="0">
                <a:ea typeface="MS PGothic" charset="-128"/>
              </a:rPr>
              <a:t>Growth hormone (GH)</a:t>
            </a:r>
          </a:p>
          <a:p>
            <a:pPr lvl="2">
              <a:spcBef>
                <a:spcPct val="0"/>
              </a:spcBef>
            </a:pPr>
            <a:r>
              <a:rPr lang="en-US" altLang="en-US" sz="1700" dirty="0">
                <a:ea typeface="MS PGothic" charset="-128"/>
              </a:rPr>
              <a:t>Prolactin (PRL); lactogenic </a:t>
            </a:r>
            <a:r>
              <a:rPr lang="en-US" altLang="en-US" sz="1700" dirty="0" smtClean="0">
                <a:ea typeface="MS PGothic" charset="-128"/>
              </a:rPr>
              <a:t>hormone</a:t>
            </a:r>
          </a:p>
          <a:p>
            <a:pPr>
              <a:spcBef>
                <a:spcPct val="0"/>
              </a:spcBef>
            </a:pPr>
            <a:r>
              <a:rPr lang="en-US" altLang="en-US" sz="2300" dirty="0" smtClean="0">
                <a:ea typeface="MS PGothic" charset="-128"/>
              </a:rPr>
              <a:t>Posterior pituitary gland </a:t>
            </a:r>
            <a:r>
              <a:rPr lang="mr-IN" altLang="en-US" sz="2300" dirty="0" smtClean="0">
                <a:ea typeface="MS PGothic" charset="-128"/>
              </a:rPr>
              <a:t>–</a:t>
            </a:r>
            <a:r>
              <a:rPr lang="en-US" altLang="en-US" sz="2300" dirty="0" smtClean="0">
                <a:ea typeface="MS PGothic" charset="-128"/>
              </a:rPr>
              <a:t> </a:t>
            </a:r>
            <a:r>
              <a:rPr lang="en-US" altLang="en-US" sz="2300" b="1" dirty="0" smtClean="0">
                <a:ea typeface="MS PGothic" charset="-128"/>
              </a:rPr>
              <a:t>neurohypophysis (“nervous”)</a:t>
            </a:r>
          </a:p>
          <a:p>
            <a:pPr lvl="1">
              <a:spcBef>
                <a:spcPct val="0"/>
              </a:spcBef>
            </a:pPr>
            <a:r>
              <a:rPr lang="en-US" altLang="en-US" sz="2100" dirty="0" smtClean="0">
                <a:ea typeface="MS PGothic" charset="-128"/>
              </a:rPr>
              <a:t>controls release of Oxytocin and ADH. </a:t>
            </a:r>
            <a:endParaRPr lang="en-US" altLang="en-US" sz="2100" dirty="0" smtClean="0">
              <a:ea typeface="MS PGothic" charset="-128"/>
            </a:endParaRPr>
          </a:p>
          <a:p>
            <a:pPr lvl="1">
              <a:spcBef>
                <a:spcPct val="0"/>
              </a:spcBef>
            </a:pPr>
            <a:endParaRPr lang="en-US" altLang="en-US" sz="2100" dirty="0">
              <a:ea typeface="MS PGothic" charset="-128"/>
            </a:endParaRPr>
          </a:p>
          <a:p>
            <a:pPr>
              <a:spcBef>
                <a:spcPct val="0"/>
              </a:spcBef>
            </a:pPr>
            <a:endParaRPr lang="en-US" altLang="en-US" dirty="0">
              <a:ea typeface="MS PGothic" charset="-128"/>
            </a:endParaRPr>
          </a:p>
          <a:p>
            <a:endParaRPr lang="en-US" dirty="0"/>
          </a:p>
        </p:txBody>
      </p:sp>
    </p:spTree>
    <p:extLst>
      <p:ext uri="{BB962C8B-B14F-4D97-AF65-F5344CB8AC3E}">
        <p14:creationId xmlns:p14="http://schemas.microsoft.com/office/powerpoint/2010/main" val="3254213971"/>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686</TotalTime>
  <Words>1728</Words>
  <Application>Microsoft Macintosh PowerPoint</Application>
  <PresentationFormat>Widescreen</PresentationFormat>
  <Paragraphs>221</Paragraphs>
  <Slides>30</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Calibri</vt:lpstr>
      <vt:lpstr>Calibri Light</vt:lpstr>
      <vt:lpstr>Mangal</vt:lpstr>
      <vt:lpstr>MS PGothic</vt:lpstr>
      <vt:lpstr>Times New Roman</vt:lpstr>
      <vt:lpstr>Arial</vt:lpstr>
      <vt:lpstr>Retrospect</vt:lpstr>
      <vt:lpstr>Chapter 11: Endocrine System </vt:lpstr>
      <vt:lpstr>What is the Endocrine System?</vt:lpstr>
      <vt:lpstr>Endocrine and Exocrine Glands</vt:lpstr>
      <vt:lpstr>2 Major Classes of Hormones</vt:lpstr>
      <vt:lpstr>Mechanisms of Hormone Action – Which process is nonsteroid? Steroid? </vt:lpstr>
      <vt:lpstr>Regulation of Hormone Secretion</vt:lpstr>
      <vt:lpstr>Negative Feedback</vt:lpstr>
      <vt:lpstr>Prostaglandins</vt:lpstr>
      <vt:lpstr>Pituitary Gland</vt:lpstr>
      <vt:lpstr>Major Hormones</vt:lpstr>
      <vt:lpstr>Major Hormones (continued)</vt:lpstr>
      <vt:lpstr>Hypothalamus</vt:lpstr>
      <vt:lpstr>Thyroid Gland and Parathyroid Gland</vt:lpstr>
      <vt:lpstr>Regulation of Blood Ca+</vt:lpstr>
      <vt:lpstr>Adrenal Cortex</vt:lpstr>
      <vt:lpstr>The Adrenal Gland</vt:lpstr>
      <vt:lpstr>Functions of Mineralocorticoid</vt:lpstr>
      <vt:lpstr>Function of Glucocorticoid</vt:lpstr>
      <vt:lpstr>Adrenal medulla</vt:lpstr>
      <vt:lpstr>Pancreatic Islets – produce two important hormones!</vt:lpstr>
      <vt:lpstr>PowerPoint Presentation</vt:lpstr>
      <vt:lpstr>Sex Glands</vt:lpstr>
      <vt:lpstr>Thymus</vt:lpstr>
      <vt:lpstr>Placenta</vt:lpstr>
      <vt:lpstr>Pineal Gland</vt:lpstr>
      <vt:lpstr>Endocrine Functions Throughout the Body</vt:lpstr>
      <vt:lpstr>Endocrine Hormone Conditions</vt:lpstr>
      <vt:lpstr>Gigantism</vt:lpstr>
      <vt:lpstr>Diabetes insipidus</vt:lpstr>
      <vt:lpstr>Goiter – iron deficiency that may result in enlargement of Thyroid</vt:lpstr>
    </vt:vector>
  </TitlesOfParts>
  <Company/>
  <LinksUpToDate>false</LinksUpToDate>
  <SharedDoc>false</SharedDoc>
  <HyperlinksChanged>false</HyperlinksChanged>
  <AppVersion>15.0040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24</cp:revision>
  <dcterms:created xsi:type="dcterms:W3CDTF">2017-09-26T17:53:37Z</dcterms:created>
  <dcterms:modified xsi:type="dcterms:W3CDTF">2017-11-30T17:33:53Z</dcterms:modified>
</cp:coreProperties>
</file>